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ags/tag3.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notesSlides/notesSlide3.xml" ContentType="application/vnd.openxmlformats-officedocument.presentationml.notesSlide+xml"/>
  <Override PartName="/ppt/tags/tag9.xml" ContentType="application/vnd.openxmlformats-officedocument.presentationml.tags+xml"/>
  <Override PartName="/ppt/notesSlides/notesSlide4.xml" ContentType="application/vnd.openxmlformats-officedocument.presentationml.notesSlide+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notesSlides/notesSlide6.xml" ContentType="application/vnd.openxmlformats-officedocument.presentationml.notesSlide+xml"/>
  <Override PartName="/ppt/tags/tag12.xml" ContentType="application/vnd.openxmlformats-officedocument.presentationml.tags+xml"/>
  <Override PartName="/ppt/notesSlides/notesSlide7.xml" ContentType="application/vnd.openxmlformats-officedocument.presentationml.notesSlide+xml"/>
  <Override PartName="/ppt/tags/tag13.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ppt/tags/tag26.xml" ContentType="application/vnd.openxmlformats-officedocument.presentationml.tags+xml"/>
  <Override PartName="/ppt/notesSlides/notesSlide27.xml" ContentType="application/vnd.openxmlformats-officedocument.presentationml.notesSlide+xml"/>
  <Override PartName="/ppt/tags/tag27.xml" ContentType="application/vnd.openxmlformats-officedocument.presentationml.tags+xml"/>
  <Override PartName="/ppt/notesSlides/notesSlide28.xml" ContentType="application/vnd.openxmlformats-officedocument.presentationml.notesSlide+xml"/>
  <Override PartName="/ppt/tags/tag28.xml" ContentType="application/vnd.openxmlformats-officedocument.presentationml.tags+xml"/>
  <Override PartName="/ppt/notesSlides/notesSlide29.xml" ContentType="application/vnd.openxmlformats-officedocument.presentationml.notesSlide+xml"/>
  <Override PartName="/ppt/tags/tag29.xml" ContentType="application/vnd.openxmlformats-officedocument.presentationml.tags+xml"/>
  <Override PartName="/ppt/notesSlides/notesSlide30.xml" ContentType="application/vnd.openxmlformats-officedocument.presentationml.notesSlide+xml"/>
  <Override PartName="/ppt/tags/tag30.xml" ContentType="application/vnd.openxmlformats-officedocument.presentationml.tags+xml"/>
  <Override PartName="/ppt/notesSlides/notesSlide31.xml" ContentType="application/vnd.openxmlformats-officedocument.presentationml.notesSlide+xml"/>
  <Override PartName="/ppt/tags/tag31.xml" ContentType="application/vnd.openxmlformats-officedocument.presentationml.tags+xml"/>
  <Override PartName="/ppt/notesSlides/notesSlide32.xml" ContentType="application/vnd.openxmlformats-officedocument.presentationml.notesSlide+xml"/>
  <Override PartName="/ppt/tags/tag32.xml" ContentType="application/vnd.openxmlformats-officedocument.presentationml.tags+xml"/>
  <Override PartName="/ppt/notesSlides/notesSlide33.xml" ContentType="application/vnd.openxmlformats-officedocument.presentationml.notesSlide+xml"/>
  <Override PartName="/ppt/tags/tag33.xml" ContentType="application/vnd.openxmlformats-officedocument.presentationml.tags+xml"/>
  <Override PartName="/ppt/notesSlides/notesSlide34.xml" ContentType="application/vnd.openxmlformats-officedocument.presentationml.notesSlide+xml"/>
  <Override PartName="/ppt/tags/tag34.xml" ContentType="application/vnd.openxmlformats-officedocument.presentationml.tags+xml"/>
  <Override PartName="/ppt/notesSlides/notesSlide35.xml" ContentType="application/vnd.openxmlformats-officedocument.presentationml.notesSlide+xml"/>
  <Override PartName="/ppt/comments/modernComment_21F_3008EA62.xml" ContentType="application/vnd.ms-powerpoint.comments+xml"/>
  <Override PartName="/ppt/tags/tag35.xml" ContentType="application/vnd.openxmlformats-officedocument.presentationml.tags+xml"/>
  <Override PartName="/ppt/notesSlides/notesSlide36.xml" ContentType="application/vnd.openxmlformats-officedocument.presentationml.notesSlide+xml"/>
  <Override PartName="/ppt/tags/tag36.xml" ContentType="application/vnd.openxmlformats-officedocument.presentationml.tags+xml"/>
  <Override PartName="/ppt/notesSlides/notesSlide37.xml" ContentType="application/vnd.openxmlformats-officedocument.presentationml.notesSlide+xml"/>
  <Override PartName="/ppt/tags/tag37.xml" ContentType="application/vnd.openxmlformats-officedocument.presentationml.tags+xml"/>
  <Override PartName="/ppt/notesSlides/notesSlide38.xml" ContentType="application/vnd.openxmlformats-officedocument.presentationml.notesSlide+xml"/>
  <Override PartName="/ppt/tags/tag38.xml" ContentType="application/vnd.openxmlformats-officedocument.presentationml.tags+xml"/>
  <Override PartName="/ppt/notesSlides/notesSlide39.xml" ContentType="application/vnd.openxmlformats-officedocument.presentationml.notesSlide+xml"/>
  <Override PartName="/ppt/tags/tag39.xml" ContentType="application/vnd.openxmlformats-officedocument.presentationml.tags+xml"/>
  <Override PartName="/ppt/notesSlides/notesSlide40.xml" ContentType="application/vnd.openxmlformats-officedocument.presentationml.notesSlide+xml"/>
  <Override PartName="/ppt/tags/tag40.xml" ContentType="application/vnd.openxmlformats-officedocument.presentationml.tags+xml"/>
  <Override PartName="/ppt/notesSlides/notesSlide41.xml" ContentType="application/vnd.openxmlformats-officedocument.presentationml.notesSlide+xml"/>
  <Override PartName="/ppt/tags/tag41.xml" ContentType="application/vnd.openxmlformats-officedocument.presentationml.tags+xml"/>
  <Override PartName="/ppt/notesSlides/notesSlide4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5"/>
    <p:sldMasterId id="2147483661" r:id="rId6"/>
    <p:sldMasterId id="2147483662" r:id="rId7"/>
    <p:sldMasterId id="2147483669" r:id="rId8"/>
  </p:sldMasterIdLst>
  <p:notesMasterIdLst>
    <p:notesMasterId r:id="rId55"/>
  </p:notesMasterIdLst>
  <p:handoutMasterIdLst>
    <p:handoutMasterId r:id="rId56"/>
  </p:handoutMasterIdLst>
  <p:sldIdLst>
    <p:sldId id="532" r:id="rId9"/>
    <p:sldId id="539" r:id="rId10"/>
    <p:sldId id="274" r:id="rId11"/>
    <p:sldId id="537" r:id="rId12"/>
    <p:sldId id="540" r:id="rId13"/>
    <p:sldId id="285" r:id="rId14"/>
    <p:sldId id="572" r:id="rId15"/>
    <p:sldId id="573" r:id="rId16"/>
    <p:sldId id="586" r:id="rId17"/>
    <p:sldId id="587" r:id="rId18"/>
    <p:sldId id="589" r:id="rId19"/>
    <p:sldId id="592" r:id="rId20"/>
    <p:sldId id="590" r:id="rId21"/>
    <p:sldId id="591" r:id="rId22"/>
    <p:sldId id="593" r:id="rId23"/>
    <p:sldId id="594" r:id="rId24"/>
    <p:sldId id="595" r:id="rId25"/>
    <p:sldId id="596" r:id="rId26"/>
    <p:sldId id="546" r:id="rId27"/>
    <p:sldId id="284" r:id="rId28"/>
    <p:sldId id="575" r:id="rId29"/>
    <p:sldId id="287" r:id="rId30"/>
    <p:sldId id="535" r:id="rId31"/>
    <p:sldId id="536" r:id="rId32"/>
    <p:sldId id="577" r:id="rId33"/>
    <p:sldId id="576" r:id="rId34"/>
    <p:sldId id="578" r:id="rId35"/>
    <p:sldId id="579" r:id="rId36"/>
    <p:sldId id="580" r:id="rId37"/>
    <p:sldId id="282" r:id="rId38"/>
    <p:sldId id="286" r:id="rId39"/>
    <p:sldId id="288" r:id="rId40"/>
    <p:sldId id="277" r:id="rId41"/>
    <p:sldId id="278" r:id="rId42"/>
    <p:sldId id="276" r:id="rId43"/>
    <p:sldId id="280" r:id="rId44"/>
    <p:sldId id="542" r:id="rId45"/>
    <p:sldId id="545" r:id="rId46"/>
    <p:sldId id="543" r:id="rId47"/>
    <p:sldId id="583" r:id="rId48"/>
    <p:sldId id="584" r:id="rId49"/>
    <p:sldId id="544" r:id="rId50"/>
    <p:sldId id="585" r:id="rId51"/>
    <p:sldId id="533" r:id="rId52"/>
    <p:sldId id="581" r:id="rId53"/>
    <p:sldId id="582" r:id="rId54"/>
  </p:sldIdLst>
  <p:sldSz cx="9144000" cy="6858000" type="screen4x3"/>
  <p:notesSz cx="6858000" cy="9296400"/>
  <p:custDataLst>
    <p:tags r:id="rId57"/>
  </p:custDataLst>
  <p:defaultTextStyle>
    <a:defPPr>
      <a:defRPr lang="en-US"/>
    </a:defPPr>
    <a:lvl1pPr algn="l" rtl="0" fontAlgn="base">
      <a:spcBef>
        <a:spcPct val="50000"/>
      </a:spcBef>
      <a:spcAft>
        <a:spcPct val="0"/>
      </a:spcAft>
      <a:buChar char="•"/>
      <a:defRPr sz="2400" kern="1200">
        <a:solidFill>
          <a:schemeClr val="tx1"/>
        </a:solidFill>
        <a:latin typeface="Arial" charset="0"/>
        <a:ea typeface="+mn-ea"/>
        <a:cs typeface="+mn-cs"/>
      </a:defRPr>
    </a:lvl1pPr>
    <a:lvl2pPr marL="457200" algn="l" rtl="0" fontAlgn="base">
      <a:spcBef>
        <a:spcPct val="50000"/>
      </a:spcBef>
      <a:spcAft>
        <a:spcPct val="0"/>
      </a:spcAft>
      <a:buChar char="•"/>
      <a:defRPr sz="2400" kern="1200">
        <a:solidFill>
          <a:schemeClr val="tx1"/>
        </a:solidFill>
        <a:latin typeface="Arial" charset="0"/>
        <a:ea typeface="+mn-ea"/>
        <a:cs typeface="+mn-cs"/>
      </a:defRPr>
    </a:lvl2pPr>
    <a:lvl3pPr marL="914400" algn="l" rtl="0" fontAlgn="base">
      <a:spcBef>
        <a:spcPct val="50000"/>
      </a:spcBef>
      <a:spcAft>
        <a:spcPct val="0"/>
      </a:spcAft>
      <a:buChar char="•"/>
      <a:defRPr sz="2400" kern="1200">
        <a:solidFill>
          <a:schemeClr val="tx1"/>
        </a:solidFill>
        <a:latin typeface="Arial" charset="0"/>
        <a:ea typeface="+mn-ea"/>
        <a:cs typeface="+mn-cs"/>
      </a:defRPr>
    </a:lvl3pPr>
    <a:lvl4pPr marL="1371600" algn="l" rtl="0" fontAlgn="base">
      <a:spcBef>
        <a:spcPct val="50000"/>
      </a:spcBef>
      <a:spcAft>
        <a:spcPct val="0"/>
      </a:spcAft>
      <a:buChar char="•"/>
      <a:defRPr sz="2400" kern="1200">
        <a:solidFill>
          <a:schemeClr val="tx1"/>
        </a:solidFill>
        <a:latin typeface="Arial" charset="0"/>
        <a:ea typeface="+mn-ea"/>
        <a:cs typeface="+mn-cs"/>
      </a:defRPr>
    </a:lvl4pPr>
    <a:lvl5pPr marL="1828800" algn="l" rtl="0" fontAlgn="base">
      <a:spcBef>
        <a:spcPct val="50000"/>
      </a:spcBef>
      <a:spcAft>
        <a:spcPct val="0"/>
      </a:spcAft>
      <a:buChar char="•"/>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0D0E1773-2C58-4A1C-9F4D-09A126D9EB70}">
          <p14:sldIdLst>
            <p14:sldId id="532"/>
            <p14:sldId id="539"/>
            <p14:sldId id="274"/>
            <p14:sldId id="537"/>
            <p14:sldId id="540"/>
            <p14:sldId id="285"/>
            <p14:sldId id="572"/>
            <p14:sldId id="573"/>
            <p14:sldId id="586"/>
            <p14:sldId id="587"/>
            <p14:sldId id="589"/>
            <p14:sldId id="592"/>
            <p14:sldId id="590"/>
            <p14:sldId id="591"/>
            <p14:sldId id="593"/>
            <p14:sldId id="594"/>
            <p14:sldId id="595"/>
            <p14:sldId id="596"/>
            <p14:sldId id="546"/>
            <p14:sldId id="284"/>
            <p14:sldId id="575"/>
            <p14:sldId id="287"/>
            <p14:sldId id="535"/>
            <p14:sldId id="536"/>
            <p14:sldId id="577"/>
            <p14:sldId id="576"/>
            <p14:sldId id="578"/>
            <p14:sldId id="579"/>
            <p14:sldId id="580"/>
            <p14:sldId id="282"/>
            <p14:sldId id="286"/>
            <p14:sldId id="288"/>
            <p14:sldId id="277"/>
            <p14:sldId id="278"/>
            <p14:sldId id="276"/>
            <p14:sldId id="280"/>
            <p14:sldId id="542"/>
            <p14:sldId id="545"/>
            <p14:sldId id="543"/>
            <p14:sldId id="583"/>
            <p14:sldId id="584"/>
            <p14:sldId id="544"/>
            <p14:sldId id="585"/>
            <p14:sldId id="533"/>
            <p14:sldId id="581"/>
            <p14:sldId id="582"/>
          </p14:sldIdLst>
        </p14:section>
      </p14:sectionLst>
    </p:ext>
    <p:ext uri="{EFAFB233-063F-42B5-8137-9DF3F51BA10A}">
      <p15:sldGuideLst xmlns:p15="http://schemas.microsoft.com/office/powerpoint/2012/main">
        <p15:guide id="1" orient="horz" pos="536">
          <p15:clr>
            <a:srgbClr val="A4A3A4"/>
          </p15:clr>
        </p15:guide>
        <p15:guide id="2" pos="339">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0BF7309-B563-4D61-88E6-ABA21FD7CA7D}" name="Newberger, James E (FAA)" initials="N(" userId="S::james.e.newberger@faa.gov::0013b32a-7ead-417f-b5ee-94dfa66ca4df" providerId="AD"/>
  <p188:author id="{605E112C-E7FF-E751-93AB-FA1E2E68C833}" name="Theisen, Amanda J (FAA)" initials="AT" userId="S::Amanda.J.Theisen@faa.gov::74dc8ae6-93c8-4f6e-beb3-efdb278386f2" providerId="AD"/>
  <p188:author id="{66982D42-A255-CFA3-81EB-E3DA22313534}" name="Ciccone, James (FAA)" initials="JC" userId="S::James.Ciccone@faa.gov::f6652cfb-dbf6-4e8f-8ef4-7b56019dfc4a" providerId="AD"/>
  <p188:author id="{EAEE3859-A443-E4B7-F8FE-2532EB4A22C3}" name="Johnson01, Ryan (FAA)" initials="RJ" userId="S::ryan.johnson01@faa.gov::c71da9d1-2c78-410d-85bf-24ddd7fa0ae0" providerId="AD"/>
  <p188:author id="{C401E95A-911A-5D91-4914-5320C6BEEF5D}" name="Yanni, Christopher (FAA)" initials="CY" userId="S::christopher.yanni@faa.gov::c6843088-b126-4635-977f-6e7908e4d5d6" providerId="AD"/>
  <p188:author id="{70641477-E8AB-AF52-C6BA-8F7191ECC9A0}" name="Steuernagle, John W (FAA)" initials="JS" userId="S::John.W.Steuernagle@faa.gov::524e938b-f40f-4ded-929f-2abe06cfdc66" providerId="AD"/>
  <p188:author id="{D2ED95BF-CF97-F5FA-538B-27B0467FBF64}" name="Bernard, Marcel (FAA)" initials="BM" userId="S::marcel.bernard@faa.gov::109079a3-3ac3-43ee-b4ac-3ebdba987c2f" providerId="AD"/>
  <p188:author id="{C23D65D4-F859-C8A1-D565-290566CFF87F}" name="Klingler, Monika T (FAA)" initials="MK" userId="S::Monika.T.Klingler@faa.gov::7d7cc5a3-372f-4268-b8a7-85ec2ac7fce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1D2F68"/>
    <a:srgbClr val="211E75"/>
    <a:srgbClr val="FFFF99"/>
    <a:srgbClr val="FFCC00"/>
    <a:srgbClr val="DDDDDD"/>
    <a:srgbClr val="C0C0C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807" autoAdjust="0"/>
  </p:normalViewPr>
  <p:slideViewPr>
    <p:cSldViewPr snapToGrid="0">
      <p:cViewPr>
        <p:scale>
          <a:sx n="50" d="100"/>
          <a:sy n="50" d="100"/>
        </p:scale>
        <p:origin x="1590" y="378"/>
      </p:cViewPr>
      <p:guideLst>
        <p:guide orient="horz" pos="536"/>
        <p:guide pos="339"/>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notesMaster" Target="notesMasters/notesMaster1.xml"/><Relationship Id="rId7" Type="http://schemas.openxmlformats.org/officeDocument/2006/relationships/slideMaster" Target="slideMasters/slideMaster3.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presProps" Target="presProps.xml"/><Relationship Id="rId5" Type="http://schemas.openxmlformats.org/officeDocument/2006/relationships/slideMaster" Target="slideMasters/slideMaster1.xml"/><Relationship Id="rId61" Type="http://schemas.openxmlformats.org/officeDocument/2006/relationships/tableStyles" Target="tableStyles.xml"/><Relationship Id="rId19" Type="http://schemas.openxmlformats.org/officeDocument/2006/relationships/slide" Target="slides/slide1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handoutMaster" Target="handoutMasters/handoutMaster1.xml"/><Relationship Id="rId8" Type="http://schemas.openxmlformats.org/officeDocument/2006/relationships/slideMaster" Target="slideMasters/slideMaster4.xml"/><Relationship Id="rId51" Type="http://schemas.openxmlformats.org/officeDocument/2006/relationships/slide" Target="slides/slide43.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viewProps" Target="viewProps.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tags" Target="tags/tag1.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1.xml"/></Relationships>
</file>

<file path=ppt/comments/modernComment_21F_3008EA62.xml><?xml version="1.0" encoding="utf-8"?>
<p188:cmLst xmlns:a="http://schemas.openxmlformats.org/drawingml/2006/main" xmlns:r="http://schemas.openxmlformats.org/officeDocument/2006/relationships" xmlns:p188="http://schemas.microsoft.com/office/powerpoint/2018/8/main">
  <p188:cm id="{D236A8ED-6463-4A0C-A174-F809645C8011}" authorId="{70641477-E8AB-AF52-C6BA-8F7191ECC9A0}" status="resolved" created="2025-10-23T13:59:26.020" complete="100000">
    <pc:sldMkLst xmlns:pc="http://schemas.microsoft.com/office/powerpoint/2013/main/command">
      <pc:docMk/>
      <pc:sldMk cId="805890658" sldId="543"/>
    </pc:sldMkLst>
    <p188:txBody>
      <a:bodyPr/>
      <a:lstStyle/>
      <a:p>
        <a:r>
          <a:rPr lang="en-US"/>
          <a:t>There’s a wealth of information in slide notes here.  Suggest presenting this information on three slides.  That will provide room for bulleted lists of topic points.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t" anchorCtr="0" compatLnSpc="1">
            <a:prstTxWarp prst="textNoShape">
              <a:avLst/>
            </a:prstTxWarp>
          </a:bodyPr>
          <a:lstStyle>
            <a:lvl1pPr defTabSz="911225">
              <a:spcBef>
                <a:spcPct val="0"/>
              </a:spcBef>
              <a:buFontTx/>
              <a:buNone/>
              <a:defRPr sz="1200">
                <a:latin typeface="Times New Roman" pitchFamily="18" charset="0"/>
              </a:defRPr>
            </a:lvl1pPr>
          </a:lstStyle>
          <a:p>
            <a:endParaRPr lang="en-US"/>
          </a:p>
        </p:txBody>
      </p:sp>
      <p:sp>
        <p:nvSpPr>
          <p:cNvPr id="24579" name="Rectangle 3"/>
          <p:cNvSpPr>
            <a:spLocks noGrp="1" noChangeArrowheads="1"/>
          </p:cNvSpPr>
          <p:nvPr>
            <p:ph type="dt" sz="quarter" idx="1"/>
          </p:nvPr>
        </p:nvSpPr>
        <p:spPr bwMode="auto">
          <a:xfrm>
            <a:off x="3886200" y="0"/>
            <a:ext cx="2971800"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t" anchorCtr="0" compatLnSpc="1">
            <a:prstTxWarp prst="textNoShape">
              <a:avLst/>
            </a:prstTxWarp>
          </a:bodyPr>
          <a:lstStyle>
            <a:lvl1pPr algn="r" defTabSz="911225">
              <a:spcBef>
                <a:spcPct val="0"/>
              </a:spcBef>
              <a:buFontTx/>
              <a:buNone/>
              <a:defRPr sz="1200">
                <a:latin typeface="Times New Roman" pitchFamily="18" charset="0"/>
              </a:defRPr>
            </a:lvl1pPr>
          </a:lstStyle>
          <a:p>
            <a:endParaRPr lang="en-US"/>
          </a:p>
        </p:txBody>
      </p:sp>
      <p:sp>
        <p:nvSpPr>
          <p:cNvPr id="24580" name="Rectangle 4"/>
          <p:cNvSpPr>
            <a:spLocks noGrp="1" noChangeArrowheads="1"/>
          </p:cNvSpPr>
          <p:nvPr>
            <p:ph type="ftr" sz="quarter" idx="2"/>
          </p:nvPr>
        </p:nvSpPr>
        <p:spPr bwMode="auto">
          <a:xfrm>
            <a:off x="0" y="8831263"/>
            <a:ext cx="2971800" cy="465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b" anchorCtr="0" compatLnSpc="1">
            <a:prstTxWarp prst="textNoShape">
              <a:avLst/>
            </a:prstTxWarp>
          </a:bodyPr>
          <a:lstStyle>
            <a:lvl1pPr defTabSz="911225">
              <a:spcBef>
                <a:spcPct val="0"/>
              </a:spcBef>
              <a:buFontTx/>
              <a:buNone/>
              <a:defRPr sz="1200">
                <a:latin typeface="Times New Roman" pitchFamily="18" charset="0"/>
              </a:defRPr>
            </a:lvl1pPr>
          </a:lstStyle>
          <a:p>
            <a:endParaRPr lang="en-US"/>
          </a:p>
        </p:txBody>
      </p:sp>
      <p:sp>
        <p:nvSpPr>
          <p:cNvPr id="24581" name="Rectangle 5"/>
          <p:cNvSpPr>
            <a:spLocks noGrp="1" noChangeArrowheads="1"/>
          </p:cNvSpPr>
          <p:nvPr>
            <p:ph type="sldNum" sz="quarter" idx="3"/>
          </p:nvPr>
        </p:nvSpPr>
        <p:spPr bwMode="auto">
          <a:xfrm>
            <a:off x="3886200" y="8831263"/>
            <a:ext cx="2971800" cy="465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b" anchorCtr="0" compatLnSpc="1">
            <a:prstTxWarp prst="textNoShape">
              <a:avLst/>
            </a:prstTxWarp>
          </a:bodyPr>
          <a:lstStyle>
            <a:lvl1pPr algn="r" defTabSz="911225">
              <a:spcBef>
                <a:spcPct val="0"/>
              </a:spcBef>
              <a:buFontTx/>
              <a:buNone/>
              <a:defRPr sz="1200">
                <a:latin typeface="Times New Roman" pitchFamily="18" charset="0"/>
              </a:defRPr>
            </a:lvl1pPr>
          </a:lstStyle>
          <a:p>
            <a:fld id="{87C48A99-3596-4E58-ABE8-9D998A9384AB}" type="slidenum">
              <a:rPr lang="en-US"/>
              <a:pPr/>
              <a:t>‹#›</a:t>
            </a:fld>
            <a:endParaRPr lang="en-US"/>
          </a:p>
        </p:txBody>
      </p:sp>
    </p:spTree>
    <p:extLst>
      <p:ext uri="{BB962C8B-B14F-4D97-AF65-F5344CB8AC3E}">
        <p14:creationId xmlns:p14="http://schemas.microsoft.com/office/powerpoint/2010/main" val="2309560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t" anchorCtr="0" compatLnSpc="1">
            <a:prstTxWarp prst="textNoShape">
              <a:avLst/>
            </a:prstTxWarp>
          </a:bodyPr>
          <a:lstStyle>
            <a:lvl1pPr defTabSz="911225">
              <a:spcBef>
                <a:spcPct val="0"/>
              </a:spcBef>
              <a:buFontTx/>
              <a:buNone/>
              <a:defRPr sz="1200">
                <a:latin typeface="Times New Roman" pitchFamily="18" charset="0"/>
              </a:defRPr>
            </a:lvl1pPr>
          </a:lstStyle>
          <a:p>
            <a:endParaRPr lang="en-US"/>
          </a:p>
        </p:txBody>
      </p:sp>
      <p:sp>
        <p:nvSpPr>
          <p:cNvPr id="21507" name="Rectangle 3"/>
          <p:cNvSpPr>
            <a:spLocks noGrp="1" noChangeArrowheads="1"/>
          </p:cNvSpPr>
          <p:nvPr>
            <p:ph type="dt" idx="1"/>
          </p:nvPr>
        </p:nvSpPr>
        <p:spPr bwMode="auto">
          <a:xfrm>
            <a:off x="3886200" y="0"/>
            <a:ext cx="2971800"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t" anchorCtr="0" compatLnSpc="1">
            <a:prstTxWarp prst="textNoShape">
              <a:avLst/>
            </a:prstTxWarp>
          </a:bodyPr>
          <a:lstStyle>
            <a:lvl1pPr algn="r" defTabSz="911225">
              <a:spcBef>
                <a:spcPct val="0"/>
              </a:spcBef>
              <a:buFontTx/>
              <a:buNone/>
              <a:defRPr sz="1200">
                <a:latin typeface="Times New Roman" pitchFamily="18" charset="0"/>
              </a:defRPr>
            </a:lvl1pPr>
          </a:lstStyle>
          <a:p>
            <a:endParaRPr lang="en-US"/>
          </a:p>
        </p:txBody>
      </p:sp>
      <p:sp>
        <p:nvSpPr>
          <p:cNvPr id="21508" name="Rectangle 4"/>
          <p:cNvSpPr>
            <a:spLocks noGrp="1" noRot="1" noChangeAspect="1" noChangeArrowheads="1" noTextEdit="1"/>
          </p:cNvSpPr>
          <p:nvPr>
            <p:ph type="sldImg" idx="2"/>
          </p:nvPr>
        </p:nvSpPr>
        <p:spPr bwMode="auto">
          <a:xfrm>
            <a:off x="1106488" y="696913"/>
            <a:ext cx="4648200" cy="348615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21509" name="Rectangle 5"/>
          <p:cNvSpPr>
            <a:spLocks noGrp="1" noChangeArrowheads="1"/>
          </p:cNvSpPr>
          <p:nvPr>
            <p:ph type="body" sz="quarter" idx="3"/>
          </p:nvPr>
        </p:nvSpPr>
        <p:spPr bwMode="auto">
          <a:xfrm>
            <a:off x="914400" y="4416425"/>
            <a:ext cx="5029200" cy="41830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510" name="Rectangle 6"/>
          <p:cNvSpPr>
            <a:spLocks noGrp="1" noChangeArrowheads="1"/>
          </p:cNvSpPr>
          <p:nvPr>
            <p:ph type="ftr" sz="quarter" idx="4"/>
          </p:nvPr>
        </p:nvSpPr>
        <p:spPr bwMode="auto">
          <a:xfrm>
            <a:off x="0" y="8831263"/>
            <a:ext cx="2971800" cy="465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b" anchorCtr="0" compatLnSpc="1">
            <a:prstTxWarp prst="textNoShape">
              <a:avLst/>
            </a:prstTxWarp>
          </a:bodyPr>
          <a:lstStyle>
            <a:lvl1pPr defTabSz="911225">
              <a:spcBef>
                <a:spcPct val="0"/>
              </a:spcBef>
              <a:buFontTx/>
              <a:buNone/>
              <a:defRPr sz="1200">
                <a:latin typeface="Times New Roman" pitchFamily="18" charset="0"/>
              </a:defRPr>
            </a:lvl1pPr>
          </a:lstStyle>
          <a:p>
            <a:endParaRPr lang="en-US"/>
          </a:p>
        </p:txBody>
      </p:sp>
      <p:sp>
        <p:nvSpPr>
          <p:cNvPr id="21511" name="Rectangle 7"/>
          <p:cNvSpPr>
            <a:spLocks noGrp="1" noChangeArrowheads="1"/>
          </p:cNvSpPr>
          <p:nvPr>
            <p:ph type="sldNum" sz="quarter" idx="5"/>
          </p:nvPr>
        </p:nvSpPr>
        <p:spPr bwMode="auto">
          <a:xfrm>
            <a:off x="3886200" y="8831263"/>
            <a:ext cx="2971800" cy="465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020" tIns="45510" rIns="91020" bIns="45510" numCol="1" anchor="b" anchorCtr="0" compatLnSpc="1">
            <a:prstTxWarp prst="textNoShape">
              <a:avLst/>
            </a:prstTxWarp>
          </a:bodyPr>
          <a:lstStyle>
            <a:lvl1pPr algn="r" defTabSz="911225">
              <a:spcBef>
                <a:spcPct val="0"/>
              </a:spcBef>
              <a:buFontTx/>
              <a:buNone/>
              <a:defRPr sz="1200">
                <a:latin typeface="Times New Roman" pitchFamily="18" charset="0"/>
              </a:defRPr>
            </a:lvl1pPr>
          </a:lstStyle>
          <a:p>
            <a:fld id="{55D68406-F15C-4303-97CE-0E3EE59880C4}" type="slidenum">
              <a:rPr lang="en-US"/>
              <a:pPr/>
              <a:t>‹#›</a:t>
            </a:fld>
            <a:endParaRPr lang="en-US"/>
          </a:p>
        </p:txBody>
      </p:sp>
    </p:spTree>
    <p:extLst>
      <p:ext uri="{BB962C8B-B14F-4D97-AF65-F5344CB8AC3E}">
        <p14:creationId xmlns:p14="http://schemas.microsoft.com/office/powerpoint/2010/main" val="3440067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imes New Roman"/>
                <a:cs typeface="Times New Roman"/>
              </a:rPr>
              <a:t>2025/10-22-55(E)PP </a:t>
            </a:r>
            <a:r>
              <a:rPr lang="en-US">
                <a:latin typeface="Times New Roman"/>
                <a:ea typeface="ＭＳ Ｐゴシック"/>
                <a:cs typeface="Times New Roman"/>
              </a:rPr>
              <a:t>Original Author:</a:t>
            </a:r>
            <a:r>
              <a:rPr lang="en-US" baseline="0">
                <a:latin typeface="Times New Roman"/>
                <a:ea typeface="ＭＳ Ｐゴシック"/>
                <a:cs typeface="Times New Roman"/>
              </a:rPr>
              <a:t> </a:t>
            </a:r>
            <a:r>
              <a:rPr lang="en-US">
                <a:latin typeface="Times New Roman"/>
                <a:ea typeface="ＭＳ Ｐゴシック"/>
                <a:cs typeface="Times New Roman"/>
              </a:rPr>
              <a:t>AFS-810 22 October 2025</a:t>
            </a:r>
            <a:r>
              <a:rPr lang="de-DE">
                <a:latin typeface="Times New Roman"/>
                <a:ea typeface="ＭＳ Ｐゴシック"/>
                <a:cs typeface="Times New Roman"/>
              </a:rPr>
              <a:t>;</a:t>
            </a:r>
            <a:r>
              <a:rPr lang="de-DE" baseline="0">
                <a:latin typeface="Times New Roman"/>
                <a:ea typeface="ＭＳ Ｐゴシック"/>
                <a:cs typeface="Times New Roman"/>
              </a:rPr>
              <a:t> </a:t>
            </a:r>
            <a:r>
              <a:rPr lang="en-US">
                <a:latin typeface="Times New Roman"/>
                <a:ea typeface="ＭＳ Ｐゴシック"/>
                <a:cs typeface="Times New Roman"/>
              </a:rPr>
              <a:t> POC John </a:t>
            </a:r>
            <a:r>
              <a:rPr lang="en-US" err="1">
                <a:latin typeface="Times New Roman"/>
                <a:ea typeface="ＭＳ Ｐゴシック"/>
                <a:cs typeface="Times New Roman"/>
              </a:rPr>
              <a:t>Steuernagle</a:t>
            </a:r>
            <a:r>
              <a:rPr lang="en-US">
                <a:latin typeface="Times New Roman"/>
                <a:ea typeface="ＭＳ Ｐゴシック"/>
                <a:cs typeface="Times New Roman"/>
              </a:rPr>
              <a:t> National FAASTeam Operations Program Manager, Office 562-264-5484</a:t>
            </a:r>
            <a:endParaRPr lang="en-US" b="1">
              <a:latin typeface="Times New Roman"/>
              <a:ea typeface="ＭＳ Ｐゴシック"/>
              <a:cs typeface="Times New Roman"/>
            </a:endParaRPr>
          </a:p>
          <a:p>
            <a:pPr eaLnBrk="1" hangingPunct="1"/>
            <a:endParaRPr lang="en-US" b="1">
              <a:latin typeface="Times New Roman" pitchFamily="18" charset="0"/>
              <a:ea typeface="ＭＳ Ｐゴシック" pitchFamily="34" charset="-128"/>
            </a:endParaRPr>
          </a:p>
          <a:p>
            <a:pPr eaLnBrk="1" hangingPunct="1"/>
            <a:r>
              <a:rPr lang="en-US" b="1">
                <a:latin typeface="Times New Roman"/>
                <a:ea typeface="ＭＳ Ｐゴシック"/>
                <a:cs typeface="Times New Roman"/>
              </a:rPr>
              <a:t>Presentation Note:  </a:t>
            </a:r>
            <a:r>
              <a:rPr lang="en-US" i="1">
                <a:latin typeface="Times New Roman"/>
                <a:ea typeface="ＭＳ Ｐゴシック"/>
                <a:cs typeface="Times New Roman"/>
              </a:rPr>
              <a:t>This is the title slide </a:t>
            </a:r>
            <a:r>
              <a:rPr lang="en-US" b="0" i="1">
                <a:latin typeface="Times New Roman"/>
                <a:ea typeface="ＭＳ Ｐゴシック"/>
                <a:cs typeface="Times New Roman"/>
              </a:rPr>
              <a:t>for </a:t>
            </a:r>
            <a:r>
              <a:rPr lang="en-US" b="1" i="1">
                <a:latin typeface="Times New Roman"/>
                <a:ea typeface="ＭＳ Ｐゴシック"/>
                <a:cs typeface="Times New Roman"/>
              </a:rPr>
              <a:t>Modernization of Special Airworthiness Certification (MOSAIC).</a:t>
            </a:r>
          </a:p>
          <a:p>
            <a:endParaRPr lang="en-US" b="1" i="1">
              <a:latin typeface="Times New Roman" pitchFamily="18" charset="0"/>
              <a:ea typeface="ＭＳ Ｐゴシック" pitchFamily="34" charset="-128"/>
              <a:cs typeface="Times New Roman"/>
            </a:endParaRPr>
          </a:p>
          <a:p>
            <a:r>
              <a:rPr lang="en-US" b="1">
                <a:latin typeface="Times New Roman"/>
                <a:ea typeface="ＭＳ Ｐゴシック"/>
                <a:cs typeface="Times New Roman"/>
              </a:rPr>
              <a:t>Presentation Note:  </a:t>
            </a:r>
            <a:r>
              <a:rPr lang="en-US" i="1">
                <a:latin typeface="Times New Roman"/>
                <a:ea typeface="ＭＳ Ｐゴシック"/>
                <a:cs typeface="Times New Roman"/>
              </a:rPr>
              <a:t>This is the only permissible MOSAIC presentation for FAASTeam Program Managers and their Reps.  With the exception of Slide 27 as needed, no modifications are authorized.</a:t>
            </a:r>
            <a:endParaRPr lang="en-US" i="1">
              <a:latin typeface="Times New Roman" pitchFamily="18" charset="0"/>
              <a:ea typeface="ＭＳ Ｐゴシック" pitchFamily="34" charset="-128"/>
              <a:cs typeface="Times New Roman"/>
            </a:endParaRPr>
          </a:p>
          <a:p>
            <a:endParaRPr lang="en-US">
              <a:ea typeface="ＭＳ Ｐゴシック" pitchFamily="34" charset="-128"/>
              <a:cs typeface="Times New Roman" pitchFamily="18" charset="0"/>
            </a:endParaRPr>
          </a:p>
          <a:p>
            <a:endParaRPr lang="en-US">
              <a:ea typeface="ＭＳ Ｐゴシック" pitchFamily="34" charset="-128"/>
              <a:cs typeface="Times New Roman" pitchFamily="18" charset="0"/>
            </a:endParaRPr>
          </a:p>
          <a:p>
            <a:pPr marL="171450" indent="-171450" eaLnBrk="1" hangingPunct="1">
              <a:buFont typeface="Arial" panose="020B0604020202020204" pitchFamily="34" charset="0"/>
              <a:buChar char="•"/>
            </a:pPr>
            <a:r>
              <a:rPr lang="en-US" b="1" i="0">
                <a:latin typeface="Times New Roman"/>
                <a:ea typeface="ＭＳ Ｐゴシック"/>
                <a:cs typeface="Times New Roman"/>
              </a:rPr>
              <a:t>Script</a:t>
            </a:r>
            <a:r>
              <a:rPr lang="en-US" b="1" i="0" baseline="0">
                <a:latin typeface="Times New Roman"/>
                <a:ea typeface="ＭＳ Ｐゴシック"/>
                <a:cs typeface="Times New Roman"/>
              </a:rPr>
              <a:t> -  </a:t>
            </a:r>
            <a:r>
              <a:rPr lang="en-US" i="0">
                <a:latin typeface="Times New Roman"/>
                <a:ea typeface="ＭＳ Ｐゴシック"/>
                <a:cs typeface="Times New Roman"/>
              </a:rPr>
              <a:t>We have included a script of suggested dialog with most slides.  The</a:t>
            </a:r>
            <a:r>
              <a:rPr lang="en-US" i="0" baseline="0">
                <a:latin typeface="Times New Roman"/>
                <a:ea typeface="ＭＳ Ｐゴシック"/>
                <a:cs typeface="Times New Roman"/>
              </a:rPr>
              <a:t> script will always appear in a </a:t>
            </a:r>
            <a:r>
              <a:rPr lang="en-US" b="1" i="0" baseline="0">
                <a:latin typeface="Times New Roman"/>
                <a:ea typeface="ＭＳ Ｐゴシック"/>
                <a:cs typeface="Times New Roman"/>
              </a:rPr>
              <a:t>non-italic font</a:t>
            </a:r>
            <a:r>
              <a:rPr lang="en-US" i="0" baseline="0">
                <a:latin typeface="Times New Roman"/>
                <a:ea typeface="ＭＳ Ｐゴシック"/>
                <a:cs typeface="Times New Roman"/>
              </a:rPr>
              <a:t>. </a:t>
            </a:r>
            <a:r>
              <a:rPr lang="en-US" i="0">
                <a:latin typeface="Times New Roman"/>
                <a:ea typeface="ＭＳ Ｐゴシック"/>
                <a:cs typeface="Times New Roman"/>
              </a:rPr>
              <a:t> Presenters may read the script or modify it to suit their own presentation style.  See template slides 5 and 6  for examples of slides with script.</a:t>
            </a:r>
          </a:p>
          <a:p>
            <a:pPr eaLnBrk="1" hangingPunct="1"/>
            <a:endParaRPr lang="en-US">
              <a:latin typeface="Times New Roman" pitchFamily="18" charset="0"/>
              <a:ea typeface="ＭＳ Ｐゴシック" pitchFamily="34" charset="-128"/>
            </a:endParaRPr>
          </a:p>
          <a:p>
            <a:pPr marL="171450" indent="-171450" eaLnBrk="1" hangingPunct="1">
              <a:buFont typeface="Arial" panose="020B0604020202020204" pitchFamily="34" charset="0"/>
              <a:buChar char="•"/>
            </a:pPr>
            <a:r>
              <a:rPr lang="en-US" b="1" i="0">
                <a:latin typeface="Times New Roman"/>
                <a:ea typeface="ＭＳ Ｐゴシック"/>
                <a:cs typeface="Times New Roman"/>
              </a:rPr>
              <a:t>Presentation Instructions - </a:t>
            </a:r>
            <a:r>
              <a:rPr lang="en-US" i="1">
                <a:latin typeface="Times New Roman"/>
                <a:ea typeface="ＭＳ Ｐゴシック"/>
                <a:cs typeface="Times New Roman"/>
              </a:rPr>
              <a:t>(stage direction and  presentation suggestions) will be preceded by a  </a:t>
            </a:r>
            <a:r>
              <a:rPr lang="en-US" b="1">
                <a:latin typeface="Times New Roman"/>
                <a:ea typeface="ＭＳ Ｐゴシック"/>
                <a:cs typeface="Times New Roman"/>
              </a:rPr>
              <a:t>Bold header:</a:t>
            </a:r>
            <a:r>
              <a:rPr lang="en-US" b="1" baseline="0">
                <a:latin typeface="Times New Roman"/>
                <a:ea typeface="ＭＳ Ｐゴシック"/>
                <a:cs typeface="Times New Roman"/>
              </a:rPr>
              <a:t> </a:t>
            </a:r>
            <a:r>
              <a:rPr lang="en-US" i="1">
                <a:latin typeface="Times New Roman"/>
                <a:ea typeface="ＭＳ Ｐゴシック"/>
                <a:cs typeface="Times New Roman"/>
              </a:rPr>
              <a:t>the instructions themselves will be in </a:t>
            </a:r>
            <a:r>
              <a:rPr lang="en-US" b="1" i="1">
                <a:latin typeface="Times New Roman"/>
                <a:ea typeface="ＭＳ Ｐゴシック"/>
                <a:cs typeface="Times New Roman"/>
              </a:rPr>
              <a:t>Italic fonts</a:t>
            </a:r>
            <a:r>
              <a:rPr lang="en-US" i="1">
                <a:latin typeface="Times New Roman"/>
                <a:ea typeface="ＭＳ Ｐゴシック"/>
                <a:cs typeface="Times New Roman"/>
              </a:rPr>
              <a:t>. </a:t>
            </a:r>
          </a:p>
          <a:p>
            <a:pPr marL="171450" indent="-171450" eaLnBrk="1" hangingPunct="1">
              <a:buFont typeface="Arial" panose="020B0604020202020204" pitchFamily="34" charset="0"/>
              <a:buChar char="•"/>
            </a:pPr>
            <a:endParaRPr lang="en-US" b="1" i="1">
              <a:latin typeface="Times New Roman" pitchFamily="18" charset="0"/>
              <a:ea typeface="ＭＳ Ｐゴシック" pitchFamily="34" charset="-128"/>
            </a:endParaRPr>
          </a:p>
          <a:p>
            <a:pPr marL="171450" indent="-171450" eaLnBrk="1" hangingPunct="1">
              <a:buFont typeface="Arial" panose="020B0604020202020204" pitchFamily="34" charset="0"/>
              <a:buChar char="•"/>
            </a:pPr>
            <a:r>
              <a:rPr lang="en-US" b="1" i="0">
                <a:latin typeface="Times New Roman"/>
                <a:ea typeface="ＭＳ Ｐゴシック"/>
                <a:cs typeface="Times New Roman"/>
              </a:rPr>
              <a:t>Program control instructions</a:t>
            </a:r>
            <a:r>
              <a:rPr lang="en-US" b="1" i="0" baseline="0">
                <a:latin typeface="Times New Roman"/>
                <a:ea typeface="ＭＳ Ｐゴシック"/>
                <a:cs typeface="Times New Roman"/>
              </a:rPr>
              <a:t> -</a:t>
            </a:r>
            <a:r>
              <a:rPr lang="en-US" b="1" i="0">
                <a:latin typeface="Times New Roman"/>
                <a:ea typeface="ＭＳ Ｐゴシック"/>
                <a:cs typeface="Times New Roman"/>
              </a:rPr>
              <a:t> </a:t>
            </a:r>
            <a:r>
              <a:rPr lang="en-US" i="1">
                <a:latin typeface="Times New Roman"/>
                <a:ea typeface="ＭＳ Ｐゴシック"/>
                <a:cs typeface="Times New Roman"/>
              </a:rPr>
              <a:t>will be in bold fonts and look like this:  </a:t>
            </a:r>
            <a:r>
              <a:rPr lang="en-US" b="1">
                <a:latin typeface="Times New Roman"/>
                <a:ea typeface="ＭＳ Ｐゴシック"/>
                <a:cs typeface="Times New Roman"/>
              </a:rPr>
              <a:t>(Click) </a:t>
            </a:r>
            <a:r>
              <a:rPr lang="en-US" i="1">
                <a:latin typeface="Times New Roman"/>
                <a:ea typeface="ＭＳ Ｐゴシック"/>
                <a:cs typeface="Times New Roman"/>
              </a:rPr>
              <a:t>for building information within a slide;  or this:  </a:t>
            </a:r>
            <a:r>
              <a:rPr lang="en-US" b="1">
                <a:latin typeface="Times New Roman"/>
                <a:ea typeface="ＭＳ Ｐゴシック"/>
                <a:cs typeface="Times New Roman"/>
              </a:rPr>
              <a:t>(Next Slide) </a:t>
            </a:r>
            <a:r>
              <a:rPr lang="en-US" i="1">
                <a:latin typeface="Times New Roman"/>
                <a:ea typeface="ＭＳ Ｐゴシック"/>
                <a:cs typeface="Times New Roman"/>
              </a:rPr>
              <a:t>for slide advance.</a:t>
            </a:r>
          </a:p>
          <a:p>
            <a:pPr marL="171450" indent="-171450" eaLnBrk="1" hangingPunct="1">
              <a:buFont typeface="Arial" panose="020B0604020202020204" pitchFamily="34" charset="0"/>
              <a:buChar char="•"/>
            </a:pPr>
            <a:endParaRPr lang="en-US" b="1" i="1">
              <a:latin typeface="Times New Roman" pitchFamily="18" charset="0"/>
              <a:ea typeface="ＭＳ Ｐゴシック" pitchFamily="34" charset="-128"/>
            </a:endParaRPr>
          </a:p>
          <a:p>
            <a:pPr marL="171450" indent="-171450" eaLnBrk="1" hangingPunct="1">
              <a:buFont typeface="Arial" panose="020B0604020202020204" pitchFamily="34" charset="0"/>
              <a:buChar char="•"/>
            </a:pPr>
            <a:r>
              <a:rPr lang="en-US" b="1" i="0">
                <a:latin typeface="Times New Roman"/>
                <a:ea typeface="ＭＳ Ｐゴシック"/>
                <a:cs typeface="Times New Roman"/>
              </a:rPr>
              <a:t>Background</a:t>
            </a:r>
            <a:r>
              <a:rPr lang="en-US" b="1" i="0" baseline="0">
                <a:latin typeface="Times New Roman"/>
                <a:ea typeface="ＭＳ Ｐゴシック"/>
                <a:cs typeface="Times New Roman"/>
              </a:rPr>
              <a:t> information - </a:t>
            </a:r>
            <a:r>
              <a:rPr lang="en-US" i="1">
                <a:latin typeface="Times New Roman"/>
                <a:ea typeface="ＭＳ Ｐゴシック"/>
                <a:cs typeface="Times New Roman"/>
              </a:rPr>
              <a:t>Some slides may contain background information that supports the concepts presented in the program.  </a:t>
            </a:r>
            <a:br>
              <a:rPr lang="en-US" i="1">
                <a:latin typeface="Times New Roman" pitchFamily="18" charset="0"/>
                <a:ea typeface="ＭＳ Ｐゴシック" pitchFamily="34" charset="-128"/>
                <a:cs typeface="Times New Roman"/>
              </a:rPr>
            </a:br>
            <a:r>
              <a:rPr lang="en-US" i="1">
                <a:latin typeface="Times New Roman"/>
                <a:ea typeface="ＭＳ Ｐゴシック"/>
                <a:cs typeface="Times New Roman"/>
              </a:rPr>
              <a:t>Background information will always appear last and will be preceded by a bold  </a:t>
            </a:r>
            <a:r>
              <a:rPr lang="en-US" b="1">
                <a:latin typeface="Times New Roman"/>
                <a:ea typeface="ＭＳ Ｐゴシック"/>
                <a:cs typeface="Times New Roman"/>
              </a:rPr>
              <a:t>Background: </a:t>
            </a:r>
            <a:r>
              <a:rPr lang="en-US" i="1">
                <a:latin typeface="Times New Roman"/>
                <a:ea typeface="ＭＳ Ｐゴシック"/>
                <a:cs typeface="Times New Roman"/>
              </a:rPr>
              <a:t>identification.</a:t>
            </a:r>
          </a:p>
          <a:p>
            <a:pPr eaLnBrk="1" hangingPunct="1"/>
            <a:endParaRPr lang="en-US">
              <a:latin typeface="Times New Roman" pitchFamily="18" charset="0"/>
              <a:ea typeface="ＭＳ Ｐゴシック" pitchFamily="34" charset="-128"/>
            </a:endParaRPr>
          </a:p>
          <a:p>
            <a:pPr eaLnBrk="1" hangingPunct="1"/>
            <a:r>
              <a:rPr lang="en-US" i="1">
                <a:latin typeface="Times New Roman"/>
                <a:ea typeface="ＭＳ Ｐゴシック"/>
                <a:cs typeface="Times New Roman"/>
              </a:rPr>
              <a:t>The production team hope you and your audience will enjoy the show.   Break a leg!  </a:t>
            </a:r>
          </a:p>
          <a:p>
            <a:pPr eaLnBrk="1" hangingPunct="1"/>
            <a:endParaRPr lang="en-US" i="1">
              <a:latin typeface="Times New Roman" pitchFamily="18" charset="0"/>
              <a:ea typeface="ＭＳ Ｐゴシック" pitchFamily="34" charset="-128"/>
            </a:endParaRPr>
          </a:p>
          <a:p>
            <a:pPr eaLnBrk="1" hangingPunct="1"/>
            <a:endParaRPr lang="en-US" i="1">
              <a:latin typeface="Times New Roman" pitchFamily="18" charset="0"/>
              <a:ea typeface="ＭＳ Ｐゴシック" pitchFamily="34" charset="-128"/>
            </a:endParaRPr>
          </a:p>
          <a:p>
            <a:pPr eaLnBrk="1" hangingPunct="1"/>
            <a:r>
              <a:rPr lang="en-US" i="1">
                <a:latin typeface="Times New Roman"/>
                <a:ea typeface="ＭＳ Ｐゴシック"/>
                <a:cs typeface="Times New Roman"/>
              </a:rPr>
              <a:t> </a:t>
            </a:r>
            <a:r>
              <a:rPr lang="en-US" b="1">
                <a:latin typeface="Times New Roman"/>
                <a:ea typeface="ＭＳ Ｐゴシック"/>
                <a:cs typeface="Times New Roman"/>
              </a:rPr>
              <a:t>(Next Slide)</a:t>
            </a:r>
          </a:p>
        </p:txBody>
      </p:sp>
      <p:sp>
        <p:nvSpPr>
          <p:cNvPr id="4" name="Slide Number Placeholder 3"/>
          <p:cNvSpPr>
            <a:spLocks noGrp="1"/>
          </p:cNvSpPr>
          <p:nvPr>
            <p:ph type="sldNum" sz="quarter" idx="5"/>
          </p:nvPr>
        </p:nvSpPr>
        <p:spPr/>
        <p:txBody>
          <a:bodyPr/>
          <a:lstStyle/>
          <a:p>
            <a:fld id="{55D68406-F15C-4303-97CE-0E3EE59880C4}" type="slidenum">
              <a:rPr lang="en-US" smtClean="0"/>
              <a:pPr/>
              <a:t>1</a:t>
            </a:fld>
            <a:endParaRPr lang="en-US"/>
          </a:p>
        </p:txBody>
      </p:sp>
    </p:spTree>
    <p:extLst>
      <p:ext uri="{BB962C8B-B14F-4D97-AF65-F5344CB8AC3E}">
        <p14:creationId xmlns:p14="http://schemas.microsoft.com/office/powerpoint/2010/main" val="27036203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BD089-8DD1-60ED-A957-F0999BDF22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28E05F-4889-B80A-1595-56E342042F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B5371D-B4EF-ACD8-BFFF-9BDADB46BF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3EF1F4-C490-96BB-1F65-91701A024F99}"/>
              </a:ext>
            </a:extLst>
          </p:cNvPr>
          <p:cNvSpPr>
            <a:spLocks noGrp="1"/>
          </p:cNvSpPr>
          <p:nvPr>
            <p:ph type="sldNum" sz="quarter" idx="5"/>
          </p:nvPr>
        </p:nvSpPr>
        <p:spPr/>
        <p:txBody>
          <a:bodyPr/>
          <a:lstStyle/>
          <a:p>
            <a:fld id="{55D68406-F15C-4303-97CE-0E3EE59880C4}" type="slidenum">
              <a:rPr lang="en-US" smtClean="0"/>
              <a:pPr/>
              <a:t>11</a:t>
            </a:fld>
            <a:endParaRPr lang="en-US"/>
          </a:p>
        </p:txBody>
      </p:sp>
    </p:spTree>
    <p:extLst>
      <p:ext uri="{BB962C8B-B14F-4D97-AF65-F5344CB8AC3E}">
        <p14:creationId xmlns:p14="http://schemas.microsoft.com/office/powerpoint/2010/main" val="25332390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E45E9-A819-1AD9-2EF4-03F06D91CA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99BE80-1F45-81FB-EC53-8109E85DAD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051D18-03D4-E796-426C-C0288343E5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A98E0B-6BFC-B821-1709-509E5C7809DE}"/>
              </a:ext>
            </a:extLst>
          </p:cNvPr>
          <p:cNvSpPr>
            <a:spLocks noGrp="1"/>
          </p:cNvSpPr>
          <p:nvPr>
            <p:ph type="sldNum" sz="quarter" idx="5"/>
          </p:nvPr>
        </p:nvSpPr>
        <p:spPr/>
        <p:txBody>
          <a:bodyPr/>
          <a:lstStyle/>
          <a:p>
            <a:fld id="{55D68406-F15C-4303-97CE-0E3EE59880C4}" type="slidenum">
              <a:rPr lang="en-US" smtClean="0"/>
              <a:pPr/>
              <a:t>13</a:t>
            </a:fld>
            <a:endParaRPr lang="en-US"/>
          </a:p>
        </p:txBody>
      </p:sp>
    </p:spTree>
    <p:extLst>
      <p:ext uri="{BB962C8B-B14F-4D97-AF65-F5344CB8AC3E}">
        <p14:creationId xmlns:p14="http://schemas.microsoft.com/office/powerpoint/2010/main" val="4044202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16B91-536B-80B4-E73D-16B42D94D4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564EEC-C692-58C9-9516-8DAAD9FF2E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3B5377-A961-BECE-C27B-C580E88CDF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EE741F-8385-9E50-FAF0-2B5350E8539D}"/>
              </a:ext>
            </a:extLst>
          </p:cNvPr>
          <p:cNvSpPr>
            <a:spLocks noGrp="1"/>
          </p:cNvSpPr>
          <p:nvPr>
            <p:ph type="sldNum" sz="quarter" idx="5"/>
          </p:nvPr>
        </p:nvSpPr>
        <p:spPr/>
        <p:txBody>
          <a:bodyPr/>
          <a:lstStyle/>
          <a:p>
            <a:fld id="{55D68406-F15C-4303-97CE-0E3EE59880C4}" type="slidenum">
              <a:rPr lang="en-US" smtClean="0"/>
              <a:pPr/>
              <a:t>14</a:t>
            </a:fld>
            <a:endParaRPr lang="en-US"/>
          </a:p>
        </p:txBody>
      </p:sp>
    </p:spTree>
    <p:extLst>
      <p:ext uri="{BB962C8B-B14F-4D97-AF65-F5344CB8AC3E}">
        <p14:creationId xmlns:p14="http://schemas.microsoft.com/office/powerpoint/2010/main" val="29735184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BAC7B-41EC-0CCF-F3BA-20A54A926B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10F7FF-226A-2CE8-2EA0-E58F65094C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732139-12C0-758B-DBB9-FCA071529E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BF3608-610C-9685-FA25-DDF78E17C527}"/>
              </a:ext>
            </a:extLst>
          </p:cNvPr>
          <p:cNvSpPr>
            <a:spLocks noGrp="1"/>
          </p:cNvSpPr>
          <p:nvPr>
            <p:ph type="sldNum" sz="quarter" idx="5"/>
          </p:nvPr>
        </p:nvSpPr>
        <p:spPr/>
        <p:txBody>
          <a:bodyPr/>
          <a:lstStyle/>
          <a:p>
            <a:fld id="{55D68406-F15C-4303-97CE-0E3EE59880C4}" type="slidenum">
              <a:rPr lang="en-US" smtClean="0"/>
              <a:pPr/>
              <a:t>16</a:t>
            </a:fld>
            <a:endParaRPr lang="en-US"/>
          </a:p>
        </p:txBody>
      </p:sp>
    </p:spTree>
    <p:extLst>
      <p:ext uri="{BB962C8B-B14F-4D97-AF65-F5344CB8AC3E}">
        <p14:creationId xmlns:p14="http://schemas.microsoft.com/office/powerpoint/2010/main" val="7326722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61684-AFD0-0F83-FBD1-4DA04FE95E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FB6124-8090-9848-3054-30F888DCCE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A008AD-A8FE-3280-7F95-DD528EAFB9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0A98E7-3386-36E6-38CF-0F996D97B826}"/>
              </a:ext>
            </a:extLst>
          </p:cNvPr>
          <p:cNvSpPr>
            <a:spLocks noGrp="1"/>
          </p:cNvSpPr>
          <p:nvPr>
            <p:ph type="sldNum" sz="quarter" idx="5"/>
          </p:nvPr>
        </p:nvSpPr>
        <p:spPr/>
        <p:txBody>
          <a:bodyPr/>
          <a:lstStyle/>
          <a:p>
            <a:fld id="{55D68406-F15C-4303-97CE-0E3EE59880C4}" type="slidenum">
              <a:rPr lang="en-US" smtClean="0"/>
              <a:pPr/>
              <a:t>17</a:t>
            </a:fld>
            <a:endParaRPr lang="en-US"/>
          </a:p>
        </p:txBody>
      </p:sp>
    </p:spTree>
    <p:extLst>
      <p:ext uri="{BB962C8B-B14F-4D97-AF65-F5344CB8AC3E}">
        <p14:creationId xmlns:p14="http://schemas.microsoft.com/office/powerpoint/2010/main" val="3153453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It is the responsibility of the pilot to determine if their airplane meets the requirements listed in </a:t>
            </a:r>
            <a:r>
              <a:rPr lang="en-US"/>
              <a:t>§ </a:t>
            </a:r>
            <a:r>
              <a:rPr lang="en-US" i="0">
                <a:latin typeface="Times New Roman" pitchFamily="18" charset="0"/>
                <a:ea typeface="ＭＳ Ｐゴシック" pitchFamily="34" charset="-128"/>
              </a:rPr>
              <a:t>61.316. Pilots should review the aircraft type certificate data sheet (TCDS) or flight manual for the stall speed at the time of aircraft certification.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Each make and model is different and there may be further variations in aircraft series.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The pilot may need to contact the manufacturer to determine if their specific make, model and series of aircraft qualifies under </a:t>
            </a:r>
            <a:r>
              <a:rPr lang="en-US"/>
              <a:t>§ 61.316 if insufficient information is available.</a:t>
            </a: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19</a:t>
            </a:fld>
            <a:endParaRPr lang="en-US"/>
          </a:p>
        </p:txBody>
      </p:sp>
    </p:spTree>
    <p:extLst>
      <p:ext uri="{BB962C8B-B14F-4D97-AF65-F5344CB8AC3E}">
        <p14:creationId xmlns:p14="http://schemas.microsoft.com/office/powerpoint/2010/main" val="521438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20</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In addition to the new optional privileges allowing sport pilots to operate aircraft with retractable landing gear or airplanes with a manual adjustable pitch propeller, the MOSAIC final rule adds new optional night operational privileges. </a:t>
            </a:r>
          </a:p>
          <a:p>
            <a:endParaRPr lang="en-US"/>
          </a:p>
          <a:p>
            <a:r>
              <a:rPr lang="en-US"/>
              <a:t>Additional training and instructor qualifying endorsements are required to exercise any of these optional privileges. Additionally, the night operational privileges require the pilot to hold an FAA medical certificate or BasicMed.</a:t>
            </a:r>
          </a:p>
          <a:p>
            <a:endParaRPr lang="en-US"/>
          </a:p>
          <a:p>
            <a:r>
              <a:rPr lang="en-US"/>
              <a:t>We will look at each privilege separately in the following slides.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mn-ea"/>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Tree>
    <p:extLst>
      <p:ext uri="{BB962C8B-B14F-4D97-AF65-F5344CB8AC3E}">
        <p14:creationId xmlns:p14="http://schemas.microsoft.com/office/powerpoint/2010/main" val="3533913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21</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Why we added night to sport pilot operations. the FAA identified a risk</a:t>
            </a:r>
            <a:r>
              <a:rPr lang="en-US" i="0"/>
              <a:t> where pilots may feel pressure to conduct flights before the end of evening civil twilight, especially in many northern states with reduced daylight hours. To appropriately mitigate night operations, especially with the expanded aircraft characteristics that a sport pilot can operate, FAA maintains that additional night training, an authorized instructor qualifying endorsement, and additional medical qualifications are necessary.</a:t>
            </a: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Tree>
    <p:extLst>
      <p:ext uri="{BB962C8B-B14F-4D97-AF65-F5344CB8AC3E}">
        <p14:creationId xmlns:p14="http://schemas.microsoft.com/office/powerpoint/2010/main" val="19273308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22</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A sport pilot may act as pilot in command of an aircraft that meets the § 61.316 performance and design limitations at night if they meet the training, endorsement and medical certificate requirements of § 61.329.</a:t>
            </a:r>
          </a:p>
          <a:p>
            <a:endParaRPr lang="en-US"/>
          </a:p>
          <a:p>
            <a:r>
              <a:rPr lang="en-US" u="sng"/>
              <a:t>Training requirements (§ 61.329(a))</a:t>
            </a:r>
            <a:endParaRPr lang="en-US"/>
          </a:p>
          <a:p>
            <a:r>
              <a:rPr lang="en-US"/>
              <a:t>- Receive 3 hours of night flight training </a:t>
            </a:r>
            <a:r>
              <a:rPr lang="en-US" u="sng"/>
              <a:t>in the specific category and class </a:t>
            </a:r>
            <a:r>
              <a:rPr lang="en-US"/>
              <a:t>from an authorized instructor that includes- </a:t>
            </a:r>
          </a:p>
          <a:p>
            <a:r>
              <a:rPr lang="en-US"/>
              <a:t>	(1) At least one cross-country flight at night, with a landing at an airport of at least 25 nautical miles from the departure airport (except for powered parachutes); and</a:t>
            </a:r>
          </a:p>
          <a:p>
            <a:r>
              <a:rPr lang="en-US"/>
              <a:t>	(2) Accomplish at least 10 takeoffs and 10 landings to a full stop at night.</a:t>
            </a:r>
          </a:p>
          <a:p>
            <a:endParaRPr lang="en-US"/>
          </a:p>
          <a:p>
            <a:endParaRPr lang="en-US"/>
          </a:p>
          <a:p>
            <a:r>
              <a:rPr lang="en-US" u="sng"/>
              <a:t>Required Endorsement § 61.329(c)</a:t>
            </a:r>
            <a:endParaRPr lang="en-US" u="none"/>
          </a:p>
          <a:p>
            <a:pPr marL="171450" indent="-171450">
              <a:buFontTx/>
              <a:buChar char="-"/>
            </a:pPr>
            <a:r>
              <a:rPr lang="en-US" u="none"/>
              <a:t>Must receive a logbook endorsement from an authorized instructor certifying the required training has been met and the pilot is proficient in the operation of the aircraft at night </a:t>
            </a:r>
            <a:r>
              <a:rPr lang="en-US" u="sng"/>
              <a:t>in the category and class </a:t>
            </a:r>
            <a:r>
              <a:rPr lang="en-US" u="none"/>
              <a:t>of privileges sought.</a:t>
            </a:r>
          </a:p>
          <a:p>
            <a:pPr marL="0" indent="0">
              <a:buFontTx/>
              <a:buNone/>
            </a:pPr>
            <a:endParaRPr lang="en-US" u="none"/>
          </a:p>
          <a:p>
            <a:pPr marL="0" indent="0">
              <a:buFontTx/>
              <a:buNone/>
            </a:pPr>
            <a:r>
              <a:rPr lang="en-US" u="sng"/>
              <a:t>Medical Requirement § 61.329(b)</a:t>
            </a:r>
          </a:p>
          <a:p>
            <a:pPr marL="0" indent="0">
              <a:buFontTx/>
              <a:buNone/>
            </a:pPr>
            <a:r>
              <a:rPr lang="en-US" u="none"/>
              <a:t>- The pilots must either hold an FAA-issued medical certificate or meet the conditions of </a:t>
            </a:r>
            <a:r>
              <a:rPr lang="en-US" u="none" err="1"/>
              <a:t>BasicMed</a:t>
            </a:r>
            <a:r>
              <a:rPr lang="en-US" u="none"/>
              <a:t> (§ 61.113(i)). If utilizing </a:t>
            </a:r>
            <a:r>
              <a:rPr lang="en-US" u="none" err="1"/>
              <a:t>BasicMed</a:t>
            </a:r>
            <a:r>
              <a:rPr lang="en-US" u="none"/>
              <a:t>, the regulation makes clear that a sport pilot must comply with § 61.316 where the requirements of § 61.316 conflict with § 61.113(i). This means sport pilots may only operate an aircraft that meets the § 61.316 design and performance limitations even while exercising night privileges with </a:t>
            </a:r>
            <a:r>
              <a:rPr lang="en-US" u="none" err="1"/>
              <a:t>BasicMed</a:t>
            </a:r>
            <a:r>
              <a:rPr lang="en-US" u="none"/>
              <a:t>.</a:t>
            </a:r>
          </a:p>
          <a:p>
            <a:pPr marL="0" indent="0">
              <a:buFontTx/>
              <a:buNone/>
            </a:pPr>
            <a:endParaRPr lang="en-US" u="none"/>
          </a:p>
          <a:p>
            <a:pPr marL="0" indent="0">
              <a:buFontTx/>
              <a:buNone/>
            </a:pPr>
            <a:r>
              <a:rPr lang="en-US" u="sng"/>
              <a:t>Pilots with Higher-Grades of Certificates</a:t>
            </a:r>
            <a:endParaRPr lang="en-US" u="none"/>
          </a:p>
          <a:p>
            <a:pPr marL="0" indent="0">
              <a:buFontTx/>
              <a:buNone/>
            </a:pPr>
            <a:r>
              <a:rPr lang="en-US" u="none"/>
              <a:t>The MOSAIC final rule preamble addressed the scenario of a pilot with a higher-grade pilot certificate who chooses to exercise sport pilot privileges and wishes to conduct the optional night privileges. The FAA clarified that a person who holds a private pilot certificate (or greater) may apply their previous night training experience to meet the training requirements in § 61.329(a). However, when exercising the privileges of a sport pilot certificate and operating at night, they must have obtained the requisite endorsement under § 61.329(c) even if the pilot holds a higher grade of pilot certificate. Additionally, they must still meet the medical requirements of § 61.329(b) to exercise night privileges.</a:t>
            </a:r>
          </a:p>
          <a:p>
            <a:pPr marL="0" indent="0">
              <a:buFontTx/>
              <a:buNone/>
            </a:pPr>
            <a:endParaRPr lang="en-US" u="none"/>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pPr marL="0" indent="0">
              <a:buFontTx/>
              <a:buNone/>
            </a:pPr>
            <a:endParaRPr lang="en-US" u="sng"/>
          </a:p>
        </p:txBody>
      </p:sp>
    </p:spTree>
    <p:extLst>
      <p:ext uri="{BB962C8B-B14F-4D97-AF65-F5344CB8AC3E}">
        <p14:creationId xmlns:p14="http://schemas.microsoft.com/office/powerpoint/2010/main" val="19273308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sport pilot may operate an aircraft with retractable gear by either:</a:t>
            </a:r>
          </a:p>
          <a:p>
            <a:endParaRPr lang="en-US"/>
          </a:p>
          <a:p>
            <a:pPr marL="228600" indent="-228600">
              <a:buAutoNum type="arabicParenR"/>
            </a:pPr>
            <a:r>
              <a:rPr lang="en-US"/>
              <a:t>Satisfying the § 61.31(e) complex airplane training and endorsement. This may be accomplished in an aircraft that meets the </a:t>
            </a:r>
            <a:r>
              <a:rPr lang="en-US" sz="1200" b="0" u="none" strike="noStrike" kern="0">
                <a:effectLst/>
              </a:rPr>
              <a:t>§ 61.1 definition of a complex airplane (i.e., an airplane that has a retractable landing gear, flaps, and a controllable pitch propeller); or</a:t>
            </a:r>
          </a:p>
          <a:p>
            <a:pPr marL="228600" indent="-228600">
              <a:buAutoNum type="arabicParenR"/>
            </a:pPr>
            <a:r>
              <a:rPr lang="en-US"/>
              <a:t>Receive and log ground and flight training from an authorized instructor in an aircraft that has retractable landing gear and receive an endorsement from the instructor certifying that they are proficient to operate the aircraft (§ 61.331(a)(2)). This option accommodates privileges in aircraft that do not meet the full definition of “complex airplane.” It applies to any aircraft with retractable landing gear. </a:t>
            </a:r>
          </a:p>
          <a:p>
            <a:pPr marL="228600" indent="-228600">
              <a:buAutoNum type="arabicParenR"/>
            </a:pP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pPr marL="0" indent="0">
              <a:buNone/>
            </a:pPr>
            <a:endParaRPr lang="en-US"/>
          </a:p>
          <a:p>
            <a:pPr marL="228600" indent="-228600">
              <a:buAutoNum type="arabicParenR"/>
            </a:pPr>
            <a:endParaRPr lang="en-US"/>
          </a:p>
          <a:p>
            <a:pPr marL="0" indent="0">
              <a:buNone/>
            </a:pPr>
            <a:endParaRPr lang="en-US" sz="1200" b="0" u="sng">
              <a:ea typeface="Calibri"/>
              <a:cs typeface="Times New Roman"/>
            </a:endParaRPr>
          </a:p>
        </p:txBody>
      </p:sp>
      <p:sp>
        <p:nvSpPr>
          <p:cNvPr id="4" name="Slide Number Placeholder 3"/>
          <p:cNvSpPr>
            <a:spLocks noGrp="1"/>
          </p:cNvSpPr>
          <p:nvPr>
            <p:ph type="sldNum" sz="quarter" idx="5"/>
          </p:nvPr>
        </p:nvSpPr>
        <p:spPr/>
        <p:txBody>
          <a:bodyPr/>
          <a:lstStyle/>
          <a:p>
            <a:fld id="{55D68406-F15C-4303-97CE-0E3EE59880C4}" type="slidenum">
              <a:rPr lang="en-US" smtClean="0"/>
              <a:pPr/>
              <a:t>23</a:t>
            </a:fld>
            <a:endParaRPr lang="en-US"/>
          </a:p>
        </p:txBody>
      </p:sp>
    </p:spTree>
    <p:extLst>
      <p:ext uri="{BB962C8B-B14F-4D97-AF65-F5344CB8AC3E}">
        <p14:creationId xmlns:p14="http://schemas.microsoft.com/office/powerpoint/2010/main" val="4080970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Welcome to a discussion of FAA’s Modernization of Special Airworthiness Certification or MOSAIC.</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In this presentation we’ll summarize change from previous requirements.  We’ll discuss effective dates, final rule details pertaining to pilot training and testing. Changes to 14CFR 91, and</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finally, we’ll provide some MOSAIC references.</a:t>
            </a:r>
            <a:r>
              <a:rPr lang="en-US" i="1">
                <a:latin typeface="Times New Roman" pitchFamily="18" charset="0"/>
                <a:ea typeface="ＭＳ Ｐゴシック" pitchFamily="34" charset="-128"/>
              </a:rPr>
              <a:t>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b="1"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2</a:t>
            </a:fld>
            <a:endParaRPr lang="en-US"/>
          </a:p>
        </p:txBody>
      </p:sp>
    </p:spTree>
    <p:extLst>
      <p:ext uri="{BB962C8B-B14F-4D97-AF65-F5344CB8AC3E}">
        <p14:creationId xmlns:p14="http://schemas.microsoft.com/office/powerpoint/2010/main" val="41388292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Times New Roman"/>
                <a:cs typeface="Times New Roman"/>
              </a:rPr>
              <a:t>A sport pilot may operate a manual controllable pitch propeller airplane by either:</a:t>
            </a:r>
          </a:p>
          <a:p>
            <a:endParaRPr lang="en-US"/>
          </a:p>
          <a:p>
            <a:pPr marL="228600" indent="-228600">
              <a:buAutoNum type="arabicParenR"/>
            </a:pPr>
            <a:r>
              <a:rPr lang="en-US">
                <a:latin typeface="Times New Roman"/>
                <a:cs typeface="Times New Roman"/>
              </a:rPr>
              <a:t>Satisfying the § 61.31(e) complex airplane training and endorsement. This may only be accomplished in an aircraft that meets the </a:t>
            </a:r>
            <a:r>
              <a:rPr lang="en-US" sz="1200" b="0" u="none" strike="noStrike" kern="0">
                <a:effectLst/>
                <a:latin typeface="Times New Roman"/>
                <a:cs typeface="Times New Roman"/>
              </a:rPr>
              <a:t>§ 61.1 definition of a complex airplane (an airplane that has a retractable landing gear, flaps, and a controllable pitch propeller).</a:t>
            </a:r>
          </a:p>
          <a:p>
            <a:pPr marL="228600" indent="-228600">
              <a:buAutoNum type="arabicParenR"/>
            </a:pPr>
            <a:r>
              <a:rPr lang="en-US">
                <a:latin typeface="Times New Roman"/>
                <a:cs typeface="Times New Roman"/>
              </a:rPr>
              <a:t>Receive and log ground and flight training from an authorized instructor in airplane that has a manual controllable pitch propeller and receive an endorsement from the instructor certifying that they are proficient to operate the aircraft (§ 61.331(a)(2)). This option accommodates privileges in aircraft that do not meet the full definition of “complex airplane.” It applies to any airplane with a manual controllable pitch propeller. </a:t>
            </a:r>
          </a:p>
          <a:p>
            <a:pPr marL="0" indent="0">
              <a:buNone/>
            </a:pPr>
            <a:endParaRPr lang="en-US"/>
          </a:p>
          <a:p>
            <a:pPr marL="0" indent="0">
              <a:buNone/>
            </a:pPr>
            <a:r>
              <a:rPr lang="en-US">
                <a:latin typeface="Times New Roman"/>
                <a:cs typeface="Times New Roman"/>
              </a:rPr>
              <a:t>A manual controllable pitch propeller is one that the pilot must set the pitch manually while operating the aircraft. A typical example of a manual controllable propeller is an aircraft with a constant speed propeller system, where the pilot adjusts propeller pitch with an RPM control and the propeller RPM is maintained by a propeller governor. </a:t>
            </a:r>
          </a:p>
          <a:p>
            <a:pPr marL="0" indent="0">
              <a:buNone/>
            </a:pPr>
            <a:endParaRPr lang="en-US"/>
          </a:p>
          <a:p>
            <a:r>
              <a:rPr lang="en-US">
                <a:latin typeface="Times New Roman"/>
                <a:cs typeface="Times New Roman"/>
              </a:rPr>
              <a:t>Manual controllable pitch propellers do not include automated controllable pitch propellers which operate without the pilot’s ability to manually control propeller pitch. Manual controllable pitch propellers also do not include ground-adjustable propellers with no manual pilot control in flight. Consequently, sport pilots are permitted to operate all adjustable-pitch propellers (automated, ground adjustable, or manual) but only requires pilots of airplanes with manual controllable pitch propellers and aircraft to receive additional training and an instructor qualifying endorsement. </a:t>
            </a:r>
          </a:p>
          <a:p>
            <a:pPr marL="0" indent="0">
              <a:buNone/>
            </a:pP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a:ea typeface="ＭＳ Ｐゴシック"/>
                <a:cs typeface="Times New Roman"/>
              </a:rPr>
              <a:t> </a:t>
            </a:r>
            <a:r>
              <a:rPr lang="en-US" b="1">
                <a:latin typeface="Times New Roman"/>
                <a:ea typeface="ＭＳ Ｐゴシック"/>
                <a:cs typeface="Times New Roman"/>
              </a:rPr>
              <a:t>(Next Slide)</a:t>
            </a:r>
          </a:p>
          <a:p>
            <a:pPr marL="0" indent="0">
              <a:buNone/>
            </a:pPr>
            <a:endParaRPr lang="en-US"/>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24</a:t>
            </a:fld>
            <a:endParaRPr lang="en-US"/>
          </a:p>
        </p:txBody>
      </p:sp>
    </p:spTree>
    <p:extLst>
      <p:ext uri="{BB962C8B-B14F-4D97-AF65-F5344CB8AC3E}">
        <p14:creationId xmlns:p14="http://schemas.microsoft.com/office/powerpoint/2010/main" val="21931695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In addition to the already published limitations, the FAA clarified or added to the requirements/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Updated the regulation to remove reference to </a:t>
            </a:r>
            <a:r>
              <a:rPr lang="en-US" sz="1200" b="0">
                <a:ea typeface="Calibri"/>
                <a:cs typeface="Times New Roman"/>
              </a:rPr>
              <a:t>§ </a:t>
            </a:r>
            <a:r>
              <a:rPr lang="en-US" i="1">
                <a:latin typeface="Times New Roman" pitchFamily="18" charset="0"/>
                <a:ea typeface="ＭＳ Ｐゴシック" pitchFamily="34" charset="-128"/>
              </a:rPr>
              <a:t>1.1.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Clarified that may only have student and self onboard, no matter the number of seats installed.</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A subpart K instructor must be qualified themselves prior to providing training in a retractable gear aircraft or manual controllable pitch airplane.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b="1"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25</a:t>
            </a:fld>
            <a:endParaRPr lang="en-US"/>
          </a:p>
        </p:txBody>
      </p:sp>
    </p:spTree>
    <p:extLst>
      <p:ext uri="{BB962C8B-B14F-4D97-AF65-F5344CB8AC3E}">
        <p14:creationId xmlns:p14="http://schemas.microsoft.com/office/powerpoint/2010/main" val="26499027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a:effectLst/>
                <a:latin typeface="Segoe UI" panose="020B0502040204020203" pitchFamily="34" charset="0"/>
              </a:rPr>
              <a:t>The NPRM proposed to permit a person to receive the night training and endorsement specified in § 61.329 from an authorized instructor: a person who holds either a flight instructor certificate issued under subpart H of part 61 or a flight instructor certificate with a sport pilot rating under subpart K. Subpart H flight instructors receive training and validation of proficiency via testing on night operations to receive their certificate and are therefore qualified to provide flight training at night. For example, the Flight Instructor for Airplane ACS includes various night operations tasks and elements (e.g., Task M: Night Operations in Area of Operation II: Technical Subject Areas, which includes knowledge, risk management, and skills specifically key to night operations). This final rule </a:t>
            </a:r>
            <a:r>
              <a:rPr lang="en-US" sz="1200" kern="1200">
                <a:solidFill>
                  <a:schemeClr val="tx1"/>
                </a:solidFill>
                <a:effectLst/>
                <a:latin typeface="Times New Roman" pitchFamily="18" charset="0"/>
                <a:ea typeface="+mn-ea"/>
                <a:cs typeface="+mn-cs"/>
              </a:rPr>
              <a:t>adopts the proposal permitting subpart H instructors to provide § 61.329-night flight training.</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kern="1200">
              <a:solidFill>
                <a:schemeClr val="tx1"/>
              </a:solidFill>
              <a:effectLst/>
              <a:latin typeface="Times New Roman" pitchFamily="18"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kern="1200">
              <a:solidFill>
                <a:schemeClr val="tx1"/>
              </a:solidFill>
              <a:effectLst/>
              <a:latin typeface="Times New Roman" pitchFamily="18" charset="0"/>
              <a:ea typeface="+mn-ea"/>
              <a:cs typeface="+mn-cs"/>
            </a:endParaRPr>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26</a:t>
            </a:fld>
            <a:endParaRPr lang="en-US"/>
          </a:p>
        </p:txBody>
      </p:sp>
    </p:spTree>
    <p:extLst>
      <p:ext uri="{BB962C8B-B14F-4D97-AF65-F5344CB8AC3E}">
        <p14:creationId xmlns:p14="http://schemas.microsoft.com/office/powerpoint/2010/main" val="1901764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Emphasize subpart K instructors may only provide training or endorsements to sport pilots, students seeking a sport pilot certificate or privileges, a  flight instructor certificate with a sport pilot rating. </a:t>
            </a:r>
          </a:p>
          <a:p>
            <a:endParaRPr lang="en-US"/>
          </a:p>
          <a:p>
            <a:r>
              <a:rPr lang="en-US"/>
              <a:t>The only change to existing </a:t>
            </a:r>
            <a:r>
              <a:rPr lang="en-US" b="0">
                <a:ea typeface="Calibri"/>
                <a:cs typeface="Times New Roman"/>
              </a:rPr>
              <a:t>§ </a:t>
            </a:r>
            <a:r>
              <a:rPr lang="en-US"/>
              <a:t>61.413 privileges was to add a provision that allows a subpart K instructor to receive compensation for providing flight training in accordance with this subpart.</a:t>
            </a:r>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27</a:t>
            </a:fld>
            <a:endParaRPr lang="en-US"/>
          </a:p>
        </p:txBody>
      </p:sp>
    </p:spTree>
    <p:extLst>
      <p:ext uri="{BB962C8B-B14F-4D97-AF65-F5344CB8AC3E}">
        <p14:creationId xmlns:p14="http://schemas.microsoft.com/office/powerpoint/2010/main" val="42302556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These are the only privileges available to a sport pilot at this time.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b="1"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28</a:t>
            </a:fld>
            <a:endParaRPr lang="en-US"/>
          </a:p>
        </p:txBody>
      </p:sp>
    </p:spTree>
    <p:extLst>
      <p:ext uri="{BB962C8B-B14F-4D97-AF65-F5344CB8AC3E}">
        <p14:creationId xmlns:p14="http://schemas.microsoft.com/office/powerpoint/2010/main" val="32671222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a:t>The FAA elected to not include a powered-lift sport pilot at this time due to the newness of powered-lift in the NAS.  This will be a consideration for the future. </a:t>
            </a:r>
          </a:p>
          <a:p>
            <a:endParaRPr lang="en-US" u="sng"/>
          </a:p>
          <a:p>
            <a:r>
              <a:rPr lang="en-US" u="sng"/>
              <a:t>What are “simplified flight controls”?</a:t>
            </a:r>
          </a:p>
          <a:p>
            <a:endParaRPr lang="en-US"/>
          </a:p>
          <a:p>
            <a:r>
              <a:rPr lang="en-US"/>
              <a:t>This designation is issued during the aircraft’s certification. These designs differ from traditional or conventional flight controls. They are intended to be simpler for the pilot to operate and typically involve greater levels of automation. The simplified flight control design will vary between different aircraft makes and models. Consequently, due to this nature of aircraft with simplified flight controls, specific training and certification requirements are necessary. We will discuss how this impacts sport pilot certification in helicopters with simplified flight controls in an upcoming slide.</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29</a:t>
            </a:fld>
            <a:endParaRPr lang="en-US"/>
          </a:p>
        </p:txBody>
      </p:sp>
    </p:spTree>
    <p:extLst>
      <p:ext uri="{BB962C8B-B14F-4D97-AF65-F5344CB8AC3E}">
        <p14:creationId xmlns:p14="http://schemas.microsoft.com/office/powerpoint/2010/main" val="4948592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30</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The MOSAIC final rule has a new rotorcraft-helicopter privilege for sport pilots. However, sport pilots may only operate a helicopter with a simplified flight controls designation. </a:t>
            </a:r>
          </a:p>
          <a:p>
            <a:endParaRPr lang="en-US"/>
          </a:p>
        </p:txBody>
      </p:sp>
    </p:spTree>
    <p:extLst>
      <p:ext uri="{BB962C8B-B14F-4D97-AF65-F5344CB8AC3E}">
        <p14:creationId xmlns:p14="http://schemas.microsoft.com/office/powerpoint/2010/main" val="25013701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31</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Before we further discuss helicopters with simplified flight controls, let’s look at one rule change with a broader impact.</a:t>
            </a:r>
          </a:p>
          <a:p>
            <a:endParaRPr lang="en-US"/>
          </a:p>
          <a:p>
            <a:r>
              <a:rPr lang="en-US"/>
              <a:t>Historically, sport pilots add additional aircraft category or class privileges by completing a proficiency check. This check can be accomplished by an authorized instructor. Although sport pilot proficiency checks are retained for most categories and classes of aircraft, the MOSAIC rule makes a notable change for </a:t>
            </a:r>
            <a:r>
              <a:rPr lang="en-US" u="sng"/>
              <a:t>airplane</a:t>
            </a:r>
            <a:r>
              <a:rPr lang="en-US"/>
              <a:t> and the new </a:t>
            </a:r>
            <a:r>
              <a:rPr lang="en-US" u="sng"/>
              <a:t>helicopter</a:t>
            </a:r>
            <a:r>
              <a:rPr lang="en-US"/>
              <a:t> privilege.</a:t>
            </a:r>
          </a:p>
          <a:p>
            <a:endParaRPr lang="en-US"/>
          </a:p>
          <a:p>
            <a:r>
              <a:rPr lang="en-US"/>
              <a:t>As of the October 22. 2025, effective date of the new rule, a person who holds a sport pilot certificate or a flight instructor certificate with sport pilot rating who seeks to add an airplane (or new helicopter privilege) must successfully accomplish a practical test with a designated pilot examiner. Similarly, a pilot with a higher-grade certificate seeking to add airplane or helicopter privileges at the sport pilot level must accomplish a practical test with a designated examiner.</a:t>
            </a:r>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Tree>
    <p:extLst>
      <p:ext uri="{BB962C8B-B14F-4D97-AF65-F5344CB8AC3E}">
        <p14:creationId xmlns:p14="http://schemas.microsoft.com/office/powerpoint/2010/main" val="22280650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Due to the unique characteristics and designs of each aircraft with simplified flight controls, model-specific training and a qualifying instructor endorsement are required for each specific make and model aircraft, as required by §61.31(l).</a:t>
            </a:r>
          </a:p>
          <a:p>
            <a:endParaRPr lang="en-US"/>
          </a:p>
          <a:p>
            <a:r>
              <a:rPr lang="en-US"/>
              <a:t>Pilots who already hold the appropriate category and class rating or privilege need only obtain the model-specific training and endorsement. A qualified flight instructor may provide this training and endorsement. Pilots who already hold the appropriate category and class rating or privilege do not need to complete a practical test to obtain the simplified flight controls model-specific endorsement.</a:t>
            </a:r>
          </a:p>
          <a:p>
            <a:endParaRPr lang="en-US"/>
          </a:p>
          <a:p>
            <a:r>
              <a:rPr lang="en-US"/>
              <a:t>However, pilots who </a:t>
            </a:r>
            <a:r>
              <a:rPr lang="en-US" u="sng"/>
              <a:t>do not</a:t>
            </a:r>
            <a:r>
              <a:rPr lang="en-US"/>
              <a:t> hold the appropriate category and class rating or privilege must complete a practical test with a designated pilot examiner. [This is discussed further in the next slide.]</a:t>
            </a:r>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32</a:t>
            </a:fld>
            <a:endParaRPr lang="en-US"/>
          </a:p>
        </p:txBody>
      </p:sp>
    </p:spTree>
    <p:extLst>
      <p:ext uri="{BB962C8B-B14F-4D97-AF65-F5344CB8AC3E}">
        <p14:creationId xmlns:p14="http://schemas.microsoft.com/office/powerpoint/2010/main" val="39877317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33</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As we just established, if a person seeks a make and model authorization for an aircraft with a simplified flight controls designation and does not hold the category or class rating or privilege on their pilot certificate, they must successfully pass a practical test with a designated pilot examiner to receive that category and class rating or privilege to act as pilot in command of that aircraft.</a:t>
            </a:r>
          </a:p>
          <a:p>
            <a:endParaRPr lang="en-US"/>
          </a:p>
          <a:p>
            <a:r>
              <a:rPr lang="en-US"/>
              <a:t>In this scenario, a pilot applicant who completes the practical test in an aircraft equipped with simplified flight controls will receive a “make and model” simplified flight controls limitation on their pilot certificate. Consequently, the pilot’s privileges in that category and class of aircraft are limited to that make and model.</a:t>
            </a:r>
          </a:p>
          <a:p>
            <a:endParaRPr lang="en-US"/>
          </a:p>
          <a:p>
            <a:r>
              <a:rPr lang="en-US"/>
              <a:t>If that pilot later wishes to act as pilot in command of an aircraft of that category and class with “conventional” flight controls, they may have the make and model limitation removed by accomplishing an additional practical test in the same category and class of aircraft equipped with “conventional” flight controls. </a:t>
            </a:r>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Tree>
    <p:extLst>
      <p:ext uri="{BB962C8B-B14F-4D97-AF65-F5344CB8AC3E}">
        <p14:creationId xmlns:p14="http://schemas.microsoft.com/office/powerpoint/2010/main" val="195355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3</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These are the major areas of change affecting sport pilots, flight instructors with a sport pilot rating, and pilots with a higher-grade certificate when exercising sport pilot privileges. </a:t>
            </a:r>
            <a:r>
              <a:rPr lang="en-US" b="1"/>
              <a:t>(Click)</a:t>
            </a:r>
            <a:endParaRPr lang="en-US"/>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a:t>We’ve separated light sport aircraft certification requirements from sport pilot certifications and removed the light-sport aircraft definition. </a:t>
            </a:r>
            <a:r>
              <a:rPr lang="en-US" b="1"/>
              <a:t>(Click)</a:t>
            </a:r>
            <a:endParaRPr lang="en-US"/>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a:t>We’ve expanded what aircraft sport pilots can operate and added operational privileges that require additional training and qualification. </a:t>
            </a:r>
            <a:r>
              <a:rPr lang="en-US" b="1"/>
              <a:t>(Click)</a:t>
            </a:r>
            <a:endParaRPr lang="en-US"/>
          </a:p>
          <a:p>
            <a:endParaRPr lang="en-US"/>
          </a:p>
          <a:p>
            <a:r>
              <a:rPr lang="en-US"/>
              <a:t>And we’ve added make and model specific training and endorsements for pilots seeking to act as PIC of aircraft with a simplified flight controls designation.  At present there are no aircraft with</a:t>
            </a:r>
            <a:br>
              <a:rPr lang="en-US"/>
            </a:br>
            <a:r>
              <a:rPr lang="en-US"/>
              <a:t>this </a:t>
            </a:r>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34</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Because the training and endorsement requirements to operate an aircraft with a simplified flight controls designation are make and model specific, a pilot who seeks to act as PIC of a different make and model of aircraft with a simplified flight controls designation (in the </a:t>
            </a:r>
            <a:r>
              <a:rPr lang="en-US" u="sng"/>
              <a:t>same</a:t>
            </a:r>
            <a:r>
              <a:rPr lang="en-US" u="none"/>
              <a:t> </a:t>
            </a:r>
            <a:r>
              <a:rPr lang="en-US"/>
              <a:t>category and class) must receive additional training and an endorsement.</a:t>
            </a:r>
          </a:p>
          <a:p>
            <a:endParaRPr lang="en-US"/>
          </a:p>
          <a:p>
            <a:r>
              <a:rPr lang="en-US"/>
              <a:t>Since the pilot in this scenario seeks to operate another make and model aircraft in the </a:t>
            </a:r>
            <a:r>
              <a:rPr lang="en-US" u="none"/>
              <a:t>same</a:t>
            </a:r>
            <a:r>
              <a:rPr lang="en-US"/>
              <a:t> category and class for which they already hold the appropriate category and class rating or privilege, a qualified flight instructor may provide the training and endorsement. An additional practical test would not be required.</a:t>
            </a:r>
          </a:p>
          <a:p>
            <a:endParaRPr lang="en-US"/>
          </a:p>
          <a:p>
            <a:r>
              <a:rPr lang="en-US"/>
              <a:t>However, if a pilot seeks to operate a new make and model of aircraft with a simplified flight controls in a </a:t>
            </a:r>
            <a:r>
              <a:rPr lang="en-US" u="sng"/>
              <a:t>different</a:t>
            </a:r>
            <a:r>
              <a:rPr lang="en-US"/>
              <a:t> category and class, a practical test is required if they do not already hold that category and class rating or privilege.</a:t>
            </a:r>
            <a:br>
              <a:rPr lang="en-US"/>
            </a:b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Tree>
    <p:extLst>
      <p:ext uri="{BB962C8B-B14F-4D97-AF65-F5344CB8AC3E}">
        <p14:creationId xmlns:p14="http://schemas.microsoft.com/office/powerpoint/2010/main" val="40075954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35</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Except for private pilot applicants who present an aircraft with the simplified flight controls designation for their practical test, pilot time acquired while operating an airplane or helicopter with a simplified flight controls designation </a:t>
            </a:r>
            <a:r>
              <a:rPr lang="en-US" u="sng"/>
              <a:t>may not </a:t>
            </a:r>
            <a:r>
              <a:rPr lang="en-US"/>
              <a:t>be used to satisfy certain aeronautical experience requirements for a private, commercial, or airline transport pilot certificate. According to § 61.9, pilot time in an aircraft with simplified flight controls may not be used to satisfy:</a:t>
            </a:r>
          </a:p>
          <a:p>
            <a:endParaRPr lang="en-US"/>
          </a:p>
          <a:p>
            <a:pPr marL="171450" indent="-171450">
              <a:buFontTx/>
              <a:buChar char="-"/>
            </a:pPr>
            <a:r>
              <a:rPr lang="en-US"/>
              <a:t>The solo flight time requirements for a private pilot certificate with an airplane single engine land or helicopter rating. (§ 61.109(a)(5) or (c)(4))</a:t>
            </a:r>
          </a:p>
          <a:p>
            <a:pPr marL="0" indent="0">
              <a:buFontTx/>
              <a:buNone/>
            </a:pPr>
            <a:endParaRPr lang="en-US"/>
          </a:p>
          <a:p>
            <a:pPr marL="171450" indent="-171450">
              <a:buFontTx/>
              <a:buChar char="-"/>
            </a:pPr>
            <a:r>
              <a:rPr lang="en-US"/>
              <a:t>The PIC flight time requirements in the applicable aircraft category for a commercial pilot certificate with an airplane single engine land or helicopter rating. (§ 61.129(a)(2)(i) and (c)(2)(i))</a:t>
            </a:r>
          </a:p>
          <a:p>
            <a:pPr marL="0" indent="0">
              <a:buFontTx/>
              <a:buNone/>
            </a:pPr>
            <a:endParaRPr lang="en-US"/>
          </a:p>
          <a:p>
            <a:pPr marL="171450" indent="-171450">
              <a:buFontTx/>
              <a:buChar char="-"/>
            </a:pPr>
            <a:r>
              <a:rPr lang="en-US"/>
              <a:t>The PIC flight time requirements for an ATP certificate with an airplane single engine land or helicopter rating (§ 61.159(a)(5) or § 61.161(a)(3))</a:t>
            </a:r>
          </a:p>
          <a:p>
            <a:pPr marL="171450" indent="-171450">
              <a:buFontTx/>
              <a:buChar char="-"/>
            </a:pP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pPr marL="0" indent="0">
              <a:buFontTx/>
              <a:buNone/>
            </a:pPr>
            <a:endParaRPr lang="en-US"/>
          </a:p>
        </p:txBody>
      </p:sp>
    </p:spTree>
    <p:extLst>
      <p:ext uri="{BB962C8B-B14F-4D97-AF65-F5344CB8AC3E}">
        <p14:creationId xmlns:p14="http://schemas.microsoft.com/office/powerpoint/2010/main" val="30737873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36</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We’ve discussed that pilots may obtain the required training an endorsement to act as PIC of an aircraft with a simplified flight controls designation from a flight instructor, but what does it take for a flight instructor to become qualified to provide this training? Simply put, a flight instructor must first meet the pilot qualification requirements for the make and model of aircraft in which they intend to provide that training.</a:t>
            </a:r>
          </a:p>
          <a:p>
            <a:endParaRPr lang="en-US"/>
          </a:p>
          <a:p>
            <a:r>
              <a:rPr lang="en-US"/>
              <a:t>Therefore, flight instructors (part 61 subpart H) and flight instructors with a sport pilot rating (part 61 subpart K) </a:t>
            </a:r>
            <a:r>
              <a:rPr lang="en-US" sz="1200" b="0" u="none" strike="noStrike" kern="0">
                <a:effectLst/>
              </a:rPr>
              <a:t>must obtain the make and model qualifying training and endorsement from another qualified flight instructor prior to conducting flight instruction in an aircraft with a simplified flight controls designation. </a:t>
            </a:r>
          </a:p>
          <a:p>
            <a:endParaRPr lang="en-US" sz="1200" b="0" u="none" strike="noStrike" kern="0">
              <a:effectLst/>
            </a:endParaRPr>
          </a:p>
          <a:p>
            <a:r>
              <a:rPr lang="en-US" sz="1200" b="0" u="none" strike="noStrike" kern="0">
                <a:effectLst/>
              </a:rPr>
              <a:t>In addition to this pilot qualification, a flight instructor must also hold the appropriate category and class rating on their flight instructor certificate (for subpart H) or flight instructor privilege (for subpart K).</a:t>
            </a:r>
          </a:p>
          <a:p>
            <a:endParaRPr lang="en-US" sz="1200" b="0" u="none" strike="noStrike" kern="0">
              <a:effectLst/>
            </a:endParaRPr>
          </a:p>
          <a:p>
            <a:r>
              <a:rPr lang="en-US" sz="1200" b="0" u="none" strike="noStrike" kern="0">
                <a:effectLst/>
              </a:rPr>
              <a:t>Finally, an applicant for a subpart H flight instructor certificate may not complete their initial flight instructor practical test in an aircraft with a simplified flight controls designation. An initial flight instructor practical test may only be accomplished in </a:t>
            </a:r>
            <a:r>
              <a:rPr lang="en-US" sz="1200" b="0">
                <a:ea typeface="Calibri" panose="020F0502020204030204" pitchFamily="34" charset="0"/>
                <a:cs typeface="Times New Roman" panose="02020603050405020304" pitchFamily="18" charset="0"/>
              </a:rPr>
              <a:t>an aircraft with conventional flight controls. </a:t>
            </a:r>
          </a:p>
          <a:p>
            <a:endParaRPr lang="en-US" sz="1200" b="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sz="1200" b="0">
              <a:ea typeface="Calibri" panose="020F0502020204030204" pitchFamily="34" charset="0"/>
              <a:cs typeface="Times New Roman" panose="02020603050405020304" pitchFamily="18" charset="0"/>
            </a:endParaRPr>
          </a:p>
          <a:p>
            <a:endParaRPr lang="en-US" sz="1200" b="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29879945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08E3A-FCFF-6717-C25E-CDFAB4394038}"/>
            </a:ext>
          </a:extLst>
        </p:cNvPr>
        <p:cNvGrpSpPr/>
        <p:nvPr/>
      </p:nvGrpSpPr>
      <p:grpSpPr>
        <a:xfrm>
          <a:off x="0" y="0"/>
          <a:ext cx="0" cy="0"/>
          <a:chOff x="0" y="0"/>
          <a:chExt cx="0" cy="0"/>
        </a:xfrm>
      </p:grpSpPr>
      <p:sp>
        <p:nvSpPr>
          <p:cNvPr id="4" name="Rectangle 7">
            <a:extLst>
              <a:ext uri="{FF2B5EF4-FFF2-40B4-BE49-F238E27FC236}">
                <a16:creationId xmlns:a16="http://schemas.microsoft.com/office/drawing/2014/main" id="{481C1D9C-01AF-851C-4A44-7DFC34DA49AE}"/>
              </a:ext>
            </a:extLst>
          </p:cNvPr>
          <p:cNvSpPr>
            <a:spLocks noGrp="1" noChangeArrowheads="1"/>
          </p:cNvSpPr>
          <p:nvPr>
            <p:ph type="sldNum" sz="quarter" idx="5"/>
          </p:nvPr>
        </p:nvSpPr>
        <p:spPr>
          <a:ln/>
        </p:spPr>
        <p:txBody>
          <a:bodyPr/>
          <a:lstStyle/>
          <a:p>
            <a:fld id="{BC9A895D-F1B2-4238-92B1-93B3C1FCF0B4}" type="slidenum">
              <a:rPr lang="en-US"/>
              <a:pPr/>
              <a:t>37</a:t>
            </a:fld>
            <a:endParaRPr lang="en-US"/>
          </a:p>
        </p:txBody>
      </p:sp>
      <p:sp>
        <p:nvSpPr>
          <p:cNvPr id="82946" name="Rectangle 2">
            <a:extLst>
              <a:ext uri="{FF2B5EF4-FFF2-40B4-BE49-F238E27FC236}">
                <a16:creationId xmlns:a16="http://schemas.microsoft.com/office/drawing/2014/main" id="{00BF2525-78DC-2559-F69E-E10A84F5E64E}"/>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8ADB3CFA-0EDC-C296-0B71-C74F02E07017}"/>
              </a:ext>
            </a:extLst>
          </p:cNvPr>
          <p:cNvSpPr>
            <a:spLocks noGrp="1" noChangeArrowheads="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b="1" dirty="0"/>
              <a:t>This discussion may be modified per </a:t>
            </a:r>
            <a:r>
              <a:rPr lang="en-US" b="1"/>
              <a:t>Notes below based </a:t>
            </a:r>
            <a:r>
              <a:rPr lang="en-US" b="1" dirty="0"/>
              <a:t>on the audience presented to.</a:t>
            </a:r>
          </a:p>
          <a:p>
            <a:pPr marL="0" marR="0" lvl="0"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endParaRPr lang="en-US" dirty="0"/>
          </a:p>
          <a:p>
            <a:pPr marL="0" marR="0" lvl="0"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dirty="0"/>
              <a:t>We’ve discussed what is changing under MOSAIC, but let’s briefly review a few familiar sport pilot requirements that are retained under the new rules:</a:t>
            </a:r>
          </a:p>
          <a:p>
            <a:endParaRPr lang="en-US" dirty="0"/>
          </a:p>
          <a:p>
            <a:pPr marL="0" indent="0">
              <a:buFontTx/>
              <a:buNone/>
            </a:pPr>
            <a:r>
              <a:rPr lang="en-US" dirty="0"/>
              <a:t>(1) </a:t>
            </a:r>
            <a:r>
              <a:rPr lang="en-US" u="sng" dirty="0"/>
              <a:t>General eligibility</a:t>
            </a:r>
            <a:r>
              <a:rPr lang="en-US" dirty="0"/>
              <a:t>: The requirements to be at least 17 years old (16 for glider/balloon) and be English proficient are retained.</a:t>
            </a:r>
          </a:p>
          <a:p>
            <a:pPr marL="0" indent="0">
              <a:buFontTx/>
              <a:buNone/>
            </a:pPr>
            <a:endParaRPr lang="en-US" dirty="0"/>
          </a:p>
          <a:p>
            <a:pPr marL="0" indent="0">
              <a:buFontTx/>
              <a:buNone/>
            </a:pPr>
            <a:r>
              <a:rPr lang="en-US" dirty="0"/>
              <a:t>(2) </a:t>
            </a:r>
            <a:r>
              <a:rPr lang="en-US" u="sng" dirty="0"/>
              <a:t>Operating under a driver’s license</a:t>
            </a:r>
            <a:r>
              <a:rPr lang="en-US" dirty="0"/>
              <a:t>: Under the new rules, a person may still exercise sport pilot privileges by operating an aircraft using a US driver’s license in lieu of a medical certificate. Unchanged with MOSAIC, that person must meet the requirements of 61.303(b), which require the pilot to:</a:t>
            </a:r>
          </a:p>
          <a:p>
            <a:r>
              <a:rPr lang="en-US" dirty="0">
                <a:effectLst/>
              </a:rPr>
              <a:t>	(i) Comply with each restriction and limitation imposed by that person's U.S. driver's license and any judicial or administrative order applying to the operation of a motor vehicle;</a:t>
            </a:r>
          </a:p>
          <a:p>
            <a:r>
              <a:rPr lang="en-US" dirty="0">
                <a:effectLst/>
              </a:rPr>
              <a:t>	(ii) Have been found eligible for the issuance of at least a third-class airman medical certificate at the time of his or her most recent application (if the person has applied for a medical certificate);</a:t>
            </a:r>
          </a:p>
          <a:p>
            <a:r>
              <a:rPr lang="en-US" dirty="0">
                <a:effectLst/>
              </a:rPr>
              <a:t>	(iii) Not have had his or her most recently issued medical certificate (if the person has held a medical certificate) suspended or revoked or most recent Authorization for a Special Issuance of a Medical Certificate withdrawn; and</a:t>
            </a:r>
          </a:p>
          <a:p>
            <a:r>
              <a:rPr lang="en-US" dirty="0">
                <a:effectLst/>
              </a:rPr>
              <a:t>	(iv) Not know or have reason to know of any medical condition that would make that person unable to operate an aircraft in a safe manner.</a:t>
            </a:r>
          </a:p>
          <a:p>
            <a:endParaRPr lang="en-US" dirty="0">
              <a:effectLst/>
            </a:endParaRPr>
          </a:p>
          <a:p>
            <a:r>
              <a:rPr lang="en-US" dirty="0">
                <a:effectLst/>
              </a:rPr>
              <a:t>  - One notable exception to operating using a US driver’s license are the optional night privileges previously discussed.</a:t>
            </a:r>
          </a:p>
          <a:p>
            <a:endParaRPr lang="en-US" dirty="0">
              <a:effectLst/>
            </a:endParaRPr>
          </a:p>
          <a:p>
            <a:r>
              <a:rPr lang="en-US" sz="1200" b="0" dirty="0"/>
              <a:t>[</a:t>
            </a:r>
            <a:r>
              <a:rPr lang="en-US" sz="1200" b="1" u="sng" dirty="0"/>
              <a:t>Note</a:t>
            </a:r>
            <a:r>
              <a:rPr lang="en-US" sz="1200" b="0" dirty="0"/>
              <a:t>: The presenter may wish to provide a detailed review of the other § 61.303 operating limits and endorsement requirements as a refresher].</a:t>
            </a:r>
            <a:endParaRPr lang="en-US" dirty="0">
              <a:effectLst/>
            </a:endParaRPr>
          </a:p>
          <a:p>
            <a:endParaRPr lang="en-US" dirty="0">
              <a:effectLst/>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effectLst/>
              </a:rPr>
              <a:t>(3) </a:t>
            </a:r>
            <a:r>
              <a:rPr lang="en-US" u="sng" dirty="0">
                <a:effectLst/>
              </a:rPr>
              <a:t>Aeronautical experience requirements</a:t>
            </a:r>
            <a:r>
              <a:rPr lang="en-US" dirty="0">
                <a:effectLst/>
              </a:rPr>
              <a:t>: Aside from the newly added helicopter privileges, all other existing aeronautical experience requirements for each category and class remain the same under MOSAIC.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dirty="0"/>
              <a:t>[</a:t>
            </a:r>
            <a:r>
              <a:rPr lang="en-US" sz="1200" b="1" dirty="0"/>
              <a:t>Note: </a:t>
            </a:r>
            <a:r>
              <a:rPr lang="en-US" sz="1200" b="0" dirty="0"/>
              <a:t>The presenter may wish to provide a detailed review of the other § 61.313 aeronautical experience requirements as a refresher].</a:t>
            </a:r>
            <a:endParaRPr lang="en-US" dirty="0">
              <a:effectLst/>
            </a:endParaRPr>
          </a:p>
          <a:p>
            <a:pPr marL="0" indent="0">
              <a:buFontTx/>
              <a:buNone/>
            </a:pPr>
            <a:endParaRPr lang="en-US" dirty="0">
              <a:effectLst/>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dirty="0"/>
              <a:t>(4) </a:t>
            </a:r>
            <a:r>
              <a:rPr lang="en-US" sz="1200" b="0" u="sng" dirty="0"/>
              <a:t>Knowledge and proficiency requirements</a:t>
            </a:r>
            <a:r>
              <a:rPr lang="en-US" sz="1200" b="0" dirty="0"/>
              <a:t>: Aeronautical knowledge requirements are unchanged under the new rules and flight proficiency requirements were unchanged other than the addition of hovering maneuvers, applicable only to the new helicopter privileges.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dirty="0"/>
              <a:t>[</a:t>
            </a:r>
            <a:r>
              <a:rPr lang="en-US" sz="1200" b="1" dirty="0"/>
              <a:t>Note: </a:t>
            </a:r>
            <a:r>
              <a:rPr lang="en-US" sz="1200" b="0" dirty="0"/>
              <a:t>The presenter may wish to provide a detailed review of the other § 61.309 aeronautical knowledge and § 61.311 flight proficiency requirements as a refresher].</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dirty="0"/>
              <a:t>(5) </a:t>
            </a:r>
            <a:r>
              <a:rPr lang="en-US" sz="1200" b="0" u="sng" dirty="0"/>
              <a:t>Previous § 61.315 privileges and limitations</a:t>
            </a:r>
            <a:r>
              <a:rPr lang="en-US" sz="1200" b="0" dirty="0"/>
              <a:t>: Finally, the § 61.315 privileges and limitations were changed only to allow for the new optional privileges previously discussed in this briefing. All other previous privileges and limitations are retained under MOSAIC. This includes not acting as pilot in command of an aircraft while carrying more than one passenger or for compensation or hire.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dirty="0"/>
              <a:t>[</a:t>
            </a:r>
            <a:r>
              <a:rPr lang="en-US" sz="1200" b="1" dirty="0"/>
              <a:t>Note: </a:t>
            </a:r>
            <a:r>
              <a:rPr lang="en-US" sz="1200" b="0" dirty="0"/>
              <a:t>The presenter may wish to provide a detailed review of the other § 61.315 privileges and limitations as a refresher].</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dirty="0">
                <a:latin typeface="Times New Roman" pitchFamily="18" charset="0"/>
                <a:ea typeface="ＭＳ Ｐゴシック" pitchFamily="34" charset="-128"/>
              </a:rPr>
              <a:t>(Next Slide)</a:t>
            </a:r>
            <a:endParaRPr lang="en-US" b="1"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dirty="0"/>
          </a:p>
          <a:p>
            <a:pPr marL="171450" indent="-171450">
              <a:buFontTx/>
              <a:buChar char="-"/>
            </a:pPr>
            <a:endParaRPr lang="en-US" dirty="0">
              <a:effectLst/>
            </a:endParaRPr>
          </a:p>
          <a:p>
            <a:endParaRPr lang="en-US" dirty="0"/>
          </a:p>
        </p:txBody>
      </p:sp>
    </p:spTree>
    <p:extLst>
      <p:ext uri="{BB962C8B-B14F-4D97-AF65-F5344CB8AC3E}">
        <p14:creationId xmlns:p14="http://schemas.microsoft.com/office/powerpoint/2010/main" val="34007866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a:solidFill>
                  <a:schemeClr val="tx1"/>
                </a:solidFill>
                <a:effectLst/>
                <a:latin typeface="Times New Roman" pitchFamily="18" charset="0"/>
                <a:ea typeface="+mn-ea"/>
                <a:cs typeface="+mn-cs"/>
              </a:rPr>
              <a:t>As we have just reviewed, the new MOSAIC rules under part 61 retain several key sport pilot requirements, ensuring that the foundational skills and safety standards remain intact for pilots operating light-sport category aircraft.</a:t>
            </a:r>
          </a:p>
          <a:p>
            <a:endParaRPr lang="en-US" sz="1200" b="0" i="0" kern="1200">
              <a:solidFill>
                <a:schemeClr val="tx1"/>
              </a:solidFill>
              <a:effectLst/>
              <a:latin typeface="Times New Roman" pitchFamily="18" charset="0"/>
              <a:ea typeface="+mn-ea"/>
              <a:cs typeface="+mn-cs"/>
            </a:endParaRPr>
          </a:p>
          <a:p>
            <a:r>
              <a:rPr lang="en-US" sz="1200" b="0" i="0" kern="1200">
                <a:solidFill>
                  <a:schemeClr val="tx1"/>
                </a:solidFill>
                <a:effectLst/>
                <a:latin typeface="Times New Roman" pitchFamily="18" charset="0"/>
                <a:ea typeface="+mn-ea"/>
                <a:cs typeface="+mn-cs"/>
              </a:rPr>
              <a:t>Building on this foundation, let's now shift our focus to changes under MOSAIC for </a:t>
            </a:r>
            <a:r>
              <a:rPr lang="en-US" sz="1200" b="1" i="0" kern="1200">
                <a:solidFill>
                  <a:schemeClr val="tx1"/>
                </a:solidFill>
                <a:effectLst/>
                <a:latin typeface="Times New Roman" pitchFamily="18" charset="0"/>
                <a:ea typeface="+mn-ea"/>
                <a:cs typeface="+mn-cs"/>
              </a:rPr>
              <a:t>part 91 flight operations. </a:t>
            </a:r>
            <a:r>
              <a:rPr lang="en-US" sz="1200"/>
              <a:t>Part 91 regulation </a:t>
            </a:r>
            <a:r>
              <a:rPr lang="en-US" sz="1200" b="0" i="0" kern="1200">
                <a:solidFill>
                  <a:schemeClr val="tx1"/>
                </a:solidFill>
                <a:effectLst/>
                <a:latin typeface="Times New Roman" pitchFamily="18" charset="0"/>
                <a:ea typeface="+mn-ea"/>
                <a:cs typeface="+mn-cs"/>
              </a:rPr>
              <a:t>revisions reflect the evolving landscape of general aviation and are designed to enhance safety and efficiency across various flight operations, accommodating new types of aircraft and refining or creating operational rules.</a:t>
            </a:r>
          </a:p>
          <a:p>
            <a:endParaRPr lang="en-US" sz="1200" b="0" i="0" kern="1200">
              <a:solidFill>
                <a:schemeClr val="tx1"/>
              </a:solidFill>
              <a:effectLst/>
              <a:latin typeface="Times New Roman" pitchFamily="18" charset="0"/>
              <a:ea typeface="+mn-ea"/>
              <a:cs typeface="+mn-cs"/>
            </a:endParaRPr>
          </a:p>
          <a:p>
            <a:r>
              <a:rPr lang="en-US" sz="1200" b="0" i="0" kern="1200">
                <a:solidFill>
                  <a:schemeClr val="tx1"/>
                </a:solidFill>
                <a:effectLst/>
                <a:latin typeface="Times New Roman" pitchFamily="18" charset="0"/>
                <a:ea typeface="+mn-ea"/>
                <a:cs typeface="+mn-cs"/>
              </a:rPr>
              <a:t>Let's take a closer look at some of these important changes to part 91 under MOSAIC . . .</a:t>
            </a:r>
          </a:p>
          <a:p>
            <a:endParaRPr lang="en-US" sz="1200" b="0" i="0" kern="1200">
              <a:solidFill>
                <a:schemeClr val="tx1"/>
              </a:solidFill>
              <a:effectLst/>
              <a:latin typeface="Times New Roman" pitchFamily="18"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sz="1200" b="0" i="0" kern="1200">
              <a:solidFill>
                <a:schemeClr val="tx1"/>
              </a:solidFill>
              <a:effectLst/>
              <a:latin typeface="Times New Roman" pitchFamily="18" charset="0"/>
              <a:ea typeface="+mn-ea"/>
              <a:cs typeface="+mn-cs"/>
            </a:endParaRPr>
          </a:p>
        </p:txBody>
      </p:sp>
      <p:sp>
        <p:nvSpPr>
          <p:cNvPr id="4" name="Slide Number Placeholder 3"/>
          <p:cNvSpPr>
            <a:spLocks noGrp="1"/>
          </p:cNvSpPr>
          <p:nvPr>
            <p:ph type="sldNum" sz="quarter" idx="5"/>
          </p:nvPr>
        </p:nvSpPr>
        <p:spPr/>
        <p:txBody>
          <a:bodyPr/>
          <a:lstStyle/>
          <a:p>
            <a:fld id="{55D68406-F15C-4303-97CE-0E3EE59880C4}" type="slidenum">
              <a:rPr lang="en-US" smtClean="0"/>
              <a:pPr/>
              <a:t>38</a:t>
            </a:fld>
            <a:endParaRPr lang="en-US"/>
          </a:p>
        </p:txBody>
      </p:sp>
    </p:spTree>
    <p:extLst>
      <p:ext uri="{BB962C8B-B14F-4D97-AF65-F5344CB8AC3E}">
        <p14:creationId xmlns:p14="http://schemas.microsoft.com/office/powerpoint/2010/main" val="9221701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a:latin typeface="Times New Roman"/>
                <a:cs typeface="Times New Roman"/>
              </a:rPr>
              <a:t>Although the majority of MOSAIC part 91 changes do not go into effect until </a:t>
            </a:r>
            <a:r>
              <a:rPr lang="en-US" sz="1200">
                <a:latin typeface="Times New Roman"/>
                <a:cs typeface="Times New Roman"/>
              </a:rPr>
              <a:t>July 24, 2026, there are three regulations that will become effective on October 22, 2025. These new operating rules involve expanding right-of way rules, improving operations in class G airspace, and clarifying the process for attaching a tow-hitch for eligible aircraft . . . Which will be presented on the following three slides: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kern="1200">
                <a:solidFill>
                  <a:schemeClr val="tx1"/>
                </a:solidFill>
                <a:effectLst/>
                <a:latin typeface="Times New Roman"/>
                <a:cs typeface="Times New Roman"/>
              </a:rPr>
              <a:t>First</a:t>
            </a:r>
            <a:r>
              <a:rPr lang="en-US" sz="1200" b="0" i="0" kern="1200">
                <a:solidFill>
                  <a:schemeClr val="tx1"/>
                </a:solidFill>
                <a:effectLst/>
                <a:latin typeface="Times New Roman"/>
                <a:cs typeface="Times New Roman"/>
              </a:rPr>
              <a:t>, the right-of-way rules outlined in § 91.113, specifically paragraph (d), focuses on converging aircraft and how these rules apply across different aircraft categories. MOSAIC still maintains that when aircraft of the same category are converging at approximately the same altitude (excluding head-on or nearly head-on situations), the aircraft on the other's right has the right-of-way. When the aircraft are of different categories, the r</a:t>
            </a:r>
            <a:r>
              <a:rPr lang="en-US">
                <a:latin typeface="Times New Roman"/>
                <a:cs typeface="Times New Roman"/>
              </a:rPr>
              <a:t>ight-of-way rules also still maintain the privilege of less maneuverable aircraft to safely proceed with priority over more maneuverable aircraft in the NAS. Pilots must be vigilant to see and avoid other aircraft; and as always, aircraft in distress have the right-of-way over all other air traffic.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i="0" kern="1200">
              <a:solidFill>
                <a:schemeClr val="tx1"/>
              </a:solidFill>
              <a:effectLst/>
              <a:latin typeface="Times New Roman" pitchFamily="18"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i="0" kern="1200">
                <a:solidFill>
                  <a:schemeClr val="tx1"/>
                </a:solidFill>
                <a:effectLst/>
                <a:latin typeface="Times New Roman"/>
                <a:cs typeface="Times New Roman"/>
              </a:rPr>
              <a:t>However, now MOSAIC </a:t>
            </a:r>
            <a:r>
              <a:rPr lang="en-US" b="1">
                <a:latin typeface="Times New Roman"/>
                <a:cs typeface="Times New Roman"/>
              </a:rPr>
              <a:t>expands</a:t>
            </a:r>
            <a:r>
              <a:rPr lang="en-US">
                <a:latin typeface="Times New Roman"/>
                <a:cs typeface="Times New Roman"/>
              </a:rPr>
              <a:t> the categories of aircraft listed in the right-of-way rules by using the term “powered aircraft” instead of “engine-driven” to better convey the inclusion of aircraft that may have non-traditional forms of propulsion, including electric propulsion.</a:t>
            </a:r>
            <a:r>
              <a:rPr lang="en-US" sz="1200" b="0" i="0" kern="1200">
                <a:solidFill>
                  <a:schemeClr val="tx1"/>
                </a:solidFill>
                <a:effectLst/>
                <a:latin typeface="Times New Roman"/>
                <a:cs typeface="Times New Roman"/>
              </a:rPr>
              <a:t>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i="0" kern="1200">
              <a:solidFill>
                <a:schemeClr val="tx1"/>
              </a:solidFill>
              <a:effectLst/>
              <a:latin typeface="Times New Roman" pitchFamily="18" charset="0"/>
              <a:ea typeface="+mn-ea"/>
              <a:cs typeface="+mn-cs"/>
            </a:endParaRPr>
          </a:p>
          <a:p>
            <a:pPr lvl="0"/>
            <a:r>
              <a:rPr lang="en-US" sz="1200" b="0" i="0" u="sng" kern="1200">
                <a:solidFill>
                  <a:schemeClr val="tx1"/>
                </a:solidFill>
                <a:effectLst/>
                <a:latin typeface="Times New Roman"/>
                <a:cs typeface="Times New Roman"/>
              </a:rPr>
              <a:t>Balloons</a:t>
            </a:r>
            <a:r>
              <a:rPr lang="en-US" sz="1200" b="1" i="0" kern="1200">
                <a:solidFill>
                  <a:schemeClr val="tx1"/>
                </a:solidFill>
                <a:effectLst/>
                <a:latin typeface="Times New Roman"/>
                <a:cs typeface="Times New Roman"/>
              </a:rPr>
              <a:t>:</a:t>
            </a:r>
            <a:r>
              <a:rPr lang="en-US" sz="1200" b="0" i="0" kern="1200">
                <a:solidFill>
                  <a:schemeClr val="tx1"/>
                </a:solidFill>
                <a:effectLst/>
                <a:latin typeface="Times New Roman"/>
                <a:cs typeface="Times New Roman"/>
              </a:rPr>
              <a:t> Have the highest priority, with the right-of-way over any other category of aircraft due to their limited ability to maneuver.</a:t>
            </a:r>
          </a:p>
          <a:p>
            <a:pPr lvl="0"/>
            <a:r>
              <a:rPr lang="en-US" sz="1200" b="0" i="0" u="sng" kern="1200">
                <a:solidFill>
                  <a:schemeClr val="tx1"/>
                </a:solidFill>
                <a:effectLst/>
                <a:latin typeface="Times New Roman"/>
                <a:cs typeface="Times New Roman"/>
              </a:rPr>
              <a:t>Gliders</a:t>
            </a:r>
            <a:r>
              <a:rPr lang="en-US" sz="1200" b="1" i="0" kern="1200">
                <a:solidFill>
                  <a:schemeClr val="tx1"/>
                </a:solidFill>
                <a:effectLst/>
                <a:latin typeface="Times New Roman"/>
                <a:cs typeface="Times New Roman"/>
              </a:rPr>
              <a:t>:</a:t>
            </a:r>
            <a:r>
              <a:rPr lang="en-US" sz="1200" b="0" i="0" kern="1200">
                <a:solidFill>
                  <a:schemeClr val="tx1"/>
                </a:solidFill>
                <a:effectLst/>
                <a:latin typeface="Times New Roman"/>
                <a:cs typeface="Times New Roman"/>
              </a:rPr>
              <a:t> Have the right-of-way over powered aircraft, reflecting their reliance on natural forces for flight and limited maneuverability.</a:t>
            </a:r>
          </a:p>
          <a:p>
            <a:pPr lvl="0"/>
            <a:r>
              <a:rPr lang="en-US" sz="1200" b="0" i="0" u="sng" kern="1200">
                <a:solidFill>
                  <a:schemeClr val="tx1"/>
                </a:solidFill>
                <a:effectLst/>
                <a:latin typeface="Times New Roman"/>
                <a:cs typeface="Times New Roman"/>
              </a:rPr>
              <a:t>Airships</a:t>
            </a:r>
            <a:r>
              <a:rPr lang="en-US" sz="1200" b="1" i="0" kern="1200">
                <a:solidFill>
                  <a:schemeClr val="tx1"/>
                </a:solidFill>
                <a:effectLst/>
                <a:latin typeface="Times New Roman"/>
                <a:cs typeface="Times New Roman"/>
              </a:rPr>
              <a:t>:</a:t>
            </a:r>
            <a:r>
              <a:rPr lang="en-US" sz="1200" b="0" i="0" kern="1200">
                <a:solidFill>
                  <a:schemeClr val="tx1"/>
                </a:solidFill>
                <a:effectLst/>
                <a:latin typeface="Times New Roman"/>
                <a:cs typeface="Times New Roman"/>
              </a:rPr>
              <a:t> Have priority over all </a:t>
            </a:r>
            <a:r>
              <a:rPr lang="en-US" sz="1200" b="1" i="0" kern="1200">
                <a:solidFill>
                  <a:schemeClr val="tx1"/>
                </a:solidFill>
                <a:effectLst/>
                <a:latin typeface="Times New Roman"/>
                <a:cs typeface="Times New Roman"/>
              </a:rPr>
              <a:t>other</a:t>
            </a:r>
            <a:r>
              <a:rPr lang="en-US" sz="1200" b="0" i="0" kern="1200">
                <a:solidFill>
                  <a:schemeClr val="tx1"/>
                </a:solidFill>
                <a:effectLst/>
                <a:latin typeface="Times New Roman"/>
                <a:cs typeface="Times New Roman"/>
              </a:rPr>
              <a:t> powered aircraft, </a:t>
            </a:r>
            <a:r>
              <a:rPr lang="en-US" sz="1200" b="1" i="0" kern="1200">
                <a:solidFill>
                  <a:schemeClr val="tx1"/>
                </a:solidFill>
                <a:effectLst/>
                <a:latin typeface="Times New Roman"/>
                <a:cs typeface="Times New Roman"/>
              </a:rPr>
              <a:t>except</a:t>
            </a:r>
            <a:r>
              <a:rPr lang="en-US" sz="1200" b="0" i="0" kern="1200">
                <a:solidFill>
                  <a:schemeClr val="tx1"/>
                </a:solidFill>
                <a:effectLst/>
                <a:latin typeface="Times New Roman"/>
                <a:cs typeface="Times New Roman"/>
              </a:rPr>
              <a:t> for an aircraft towing or refueling other aircraft.</a:t>
            </a:r>
          </a:p>
          <a:p>
            <a:pPr lvl="0"/>
            <a:r>
              <a:rPr lang="en-US" sz="1200" b="0" i="0" u="sng" kern="1200">
                <a:solidFill>
                  <a:schemeClr val="tx1"/>
                </a:solidFill>
                <a:effectLst/>
                <a:latin typeface="Times New Roman"/>
                <a:cs typeface="Times New Roman"/>
              </a:rPr>
              <a:t>Towing or Refueling Aircraft</a:t>
            </a:r>
            <a:r>
              <a:rPr lang="en-US" sz="1200" b="1" i="0" kern="1200">
                <a:solidFill>
                  <a:schemeClr val="tx1"/>
                </a:solidFill>
                <a:effectLst/>
                <a:latin typeface="Times New Roman"/>
                <a:cs typeface="Times New Roman"/>
              </a:rPr>
              <a:t>:</a:t>
            </a:r>
            <a:r>
              <a:rPr lang="en-US" sz="1200" b="0" i="0" kern="1200">
                <a:solidFill>
                  <a:schemeClr val="tx1"/>
                </a:solidFill>
                <a:effectLst/>
                <a:latin typeface="Times New Roman"/>
                <a:cs typeface="Times New Roman"/>
              </a:rPr>
              <a:t> Hold the right-of-way over all </a:t>
            </a:r>
            <a:r>
              <a:rPr lang="en-US" sz="1200" b="1" i="0" kern="1200">
                <a:solidFill>
                  <a:schemeClr val="tx1"/>
                </a:solidFill>
                <a:effectLst/>
                <a:latin typeface="Times New Roman"/>
                <a:cs typeface="Times New Roman"/>
              </a:rPr>
              <a:t>other </a:t>
            </a:r>
            <a:r>
              <a:rPr lang="en-US" sz="1200" b="0" i="0" kern="1200">
                <a:solidFill>
                  <a:schemeClr val="tx1"/>
                </a:solidFill>
                <a:effectLst/>
                <a:latin typeface="Times New Roman"/>
                <a:cs typeface="Times New Roman"/>
              </a:rPr>
              <a:t>powered aircraft, given the precise nature of their operations.</a:t>
            </a:r>
          </a:p>
          <a:p>
            <a:pPr lvl="1"/>
            <a:endParaRPr lang="en-US" sz="1200" b="0" i="0" kern="1200">
              <a:solidFill>
                <a:schemeClr val="tx1"/>
              </a:solidFill>
              <a:effectLst/>
              <a:latin typeface="Times New Roman" pitchFamily="18" charset="0"/>
              <a:ea typeface="+mn-ea"/>
              <a:cs typeface="+mn-cs"/>
            </a:endParaRPr>
          </a:p>
          <a:p>
            <a:endParaRPr lang="en-US" sz="1200" b="0" i="0" kern="1200">
              <a:solidFill>
                <a:schemeClr val="tx1"/>
              </a:solidFill>
              <a:effectLst/>
              <a:latin typeface="Times New Roman"/>
              <a:cs typeface="Times New Roman"/>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sz="1200" b="0" i="0" kern="1200">
              <a:solidFill>
                <a:schemeClr val="tx1"/>
              </a:solidFill>
              <a:effectLst/>
              <a:latin typeface="Times New Roman"/>
              <a:cs typeface="Times New Roman"/>
            </a:endParaRPr>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39</a:t>
            </a:fld>
            <a:endParaRPr lang="en-US"/>
          </a:p>
        </p:txBody>
      </p:sp>
    </p:spTree>
    <p:extLst>
      <p:ext uri="{BB962C8B-B14F-4D97-AF65-F5344CB8AC3E}">
        <p14:creationId xmlns:p14="http://schemas.microsoft.com/office/powerpoint/2010/main" val="360598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35D26-64ED-4CB6-F9F3-8CD8CD4693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FB9879-2F8D-AFD5-F89D-5E6600531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C216D6-05E4-EE6D-E790-2560F7387E82}"/>
              </a:ext>
            </a:extLst>
          </p:cNvPr>
          <p:cNvSpPr>
            <a:spLocks noGrp="1"/>
          </p:cNvSpPr>
          <p:nvPr>
            <p:ph type="body" idx="1"/>
          </p:nvPr>
        </p:nvSpPr>
        <p:spPr/>
        <p:txBody>
          <a:bodyPr/>
          <a:lstStyle/>
          <a:p>
            <a:pPr marL="0" indent="0">
              <a:buFont typeface="Wingdings" panose="05000000000000000000" pitchFamily="2" charset="2"/>
              <a:buNone/>
            </a:pPr>
            <a:r>
              <a:rPr lang="en-US" sz="1200" b="1" i="0" kern="1200">
                <a:solidFill>
                  <a:schemeClr val="tx1"/>
                </a:solidFill>
                <a:effectLst/>
                <a:latin typeface="Times New Roman"/>
                <a:cs typeface="Times New Roman"/>
              </a:rPr>
              <a:t>Second, </a:t>
            </a:r>
            <a:r>
              <a:rPr lang="en-US" sz="1200" b="0" i="0" kern="1200">
                <a:solidFill>
                  <a:schemeClr val="tx1"/>
                </a:solidFill>
                <a:effectLst/>
                <a:latin typeface="Times New Roman"/>
                <a:cs typeface="Times New Roman"/>
              </a:rPr>
              <a:t>MOSAIC has made improvements for operating </a:t>
            </a:r>
            <a:r>
              <a:rPr lang="en-US" b="0">
                <a:latin typeface="Times New Roman"/>
                <a:cs typeface="Times New Roman"/>
              </a:rPr>
              <a:t>on or in the vicinity of an airport in</a:t>
            </a:r>
            <a:r>
              <a:rPr lang="en-US" sz="1200" b="0" i="0" kern="1200">
                <a:solidFill>
                  <a:schemeClr val="tx1"/>
                </a:solidFill>
                <a:effectLst/>
                <a:latin typeface="Times New Roman"/>
                <a:cs typeface="Times New Roman"/>
              </a:rPr>
              <a:t> Class G airspace under § 91.126(b), specifically the direction of turns. Before MOSAIC,</a:t>
            </a:r>
            <a:r>
              <a:rPr lang="en-US">
                <a:latin typeface="Times New Roman"/>
                <a:cs typeface="Times New Roman"/>
              </a:rPr>
              <a:t> § 91.126(b) required that, when approaching to land at an airport without an operating control tower in Class G airspace, each pilot of a helicopter or a powered parachute must avoid the flow of fixed-wing aircraft. Unfortunately, this requirement only addressed helicopters and powered parachutes. It did</a:t>
            </a:r>
            <a:r>
              <a:rPr lang="en-US" b="1">
                <a:latin typeface="Times New Roman"/>
                <a:cs typeface="Times New Roman"/>
              </a:rPr>
              <a:t> not </a:t>
            </a:r>
            <a:r>
              <a:rPr lang="en-US">
                <a:latin typeface="Times New Roman"/>
                <a:cs typeface="Times New Roman"/>
              </a:rPr>
              <a:t>consider other types of aircraft that may require access to these airports, including emerging aircraft technologies. </a:t>
            </a:r>
          </a:p>
          <a:p>
            <a:endParaRPr lang="en-US"/>
          </a:p>
          <a:p>
            <a:r>
              <a:rPr lang="en-US">
                <a:latin typeface="Times New Roman"/>
                <a:cs typeface="Times New Roman"/>
              </a:rPr>
              <a:t>So, MOSAIC now allows </a:t>
            </a:r>
            <a:r>
              <a:rPr lang="en-US" sz="1200" b="0" i="0" kern="1200">
                <a:solidFill>
                  <a:schemeClr val="tx1"/>
                </a:solidFill>
                <a:effectLst/>
                <a:latin typeface="Times New Roman"/>
                <a:cs typeface="Times New Roman"/>
              </a:rPr>
              <a:t>a wider range of aircraft and </a:t>
            </a:r>
            <a:r>
              <a:rPr lang="en-US" sz="1200" b="0" i="0" u="none" strike="noStrike" kern="1200" baseline="0">
                <a:solidFill>
                  <a:schemeClr val="tx1"/>
                </a:solidFill>
                <a:latin typeface="Times New Roman"/>
                <a:cs typeface="Times New Roman"/>
              </a:rPr>
              <a:t>improves their separation by considering operational needs, aircraft configurations, and speeds. </a:t>
            </a:r>
            <a:r>
              <a:rPr lang="en-US" sz="1200" b="0" i="0" kern="1200">
                <a:solidFill>
                  <a:schemeClr val="tx1"/>
                </a:solidFill>
                <a:effectLst/>
                <a:latin typeface="Times New Roman"/>
                <a:cs typeface="Times New Roman"/>
              </a:rPr>
              <a:t>The intention is to mitigate the risk of collisions by effectively managing interactions between dissimilar aircraft.</a:t>
            </a:r>
          </a:p>
          <a:p>
            <a:endParaRPr lang="en-US" sz="1200" b="0" i="0" kern="1200">
              <a:solidFill>
                <a:schemeClr val="tx1"/>
              </a:solidFill>
              <a:effectLst/>
              <a:latin typeface="Times New Roman" pitchFamily="18" charset="0"/>
              <a:ea typeface="+mn-ea"/>
              <a:cs typeface="+mn-cs"/>
            </a:endParaRPr>
          </a:p>
          <a:p>
            <a:r>
              <a:rPr lang="en-US" sz="1200" b="0" i="0" u="sng" kern="1200">
                <a:solidFill>
                  <a:schemeClr val="tx1"/>
                </a:solidFill>
                <a:effectLst/>
                <a:latin typeface="Times New Roman"/>
                <a:cs typeface="Times New Roman"/>
              </a:rPr>
              <a:t>Direction of Turns</a:t>
            </a:r>
          </a:p>
          <a:p>
            <a:r>
              <a:rPr lang="en-US" sz="1200" b="0" i="0" kern="1200">
                <a:solidFill>
                  <a:schemeClr val="tx1"/>
                </a:solidFill>
                <a:effectLst/>
                <a:latin typeface="Times New Roman"/>
                <a:cs typeface="Times New Roman"/>
              </a:rPr>
              <a:t>When approaching to land at an airport in Class G airspace without an operational control tower:</a:t>
            </a:r>
          </a:p>
          <a:p>
            <a:r>
              <a:rPr lang="en-US" sz="1200" b="0" i="0" kern="1200">
                <a:solidFill>
                  <a:schemeClr val="tx1"/>
                </a:solidFill>
                <a:effectLst/>
                <a:latin typeface="Times New Roman"/>
                <a:cs typeface="Times New Roman"/>
              </a:rPr>
              <a:t>1) Pilots of </a:t>
            </a:r>
            <a:r>
              <a:rPr lang="en-US" sz="1200" b="0" i="0" u="sng" kern="1200">
                <a:solidFill>
                  <a:schemeClr val="tx1"/>
                </a:solidFill>
                <a:effectLst/>
                <a:latin typeface="Times New Roman"/>
                <a:cs typeface="Times New Roman"/>
              </a:rPr>
              <a:t>powered fixed-wing aircraft </a:t>
            </a:r>
            <a:r>
              <a:rPr lang="en-US" sz="1200" b="0" i="0" kern="1200">
                <a:solidFill>
                  <a:schemeClr val="tx1"/>
                </a:solidFill>
                <a:effectLst/>
                <a:latin typeface="Times New Roman"/>
                <a:cs typeface="Times New Roman"/>
              </a:rPr>
              <a:t>are required to make all turns to the left. However, if the airport displays approved light signals or visual markings indicating that turns should be made to the right, pilots must follow those instructions and make right turns.</a:t>
            </a:r>
          </a:p>
          <a:p>
            <a:r>
              <a:rPr lang="en-US" sz="1200" b="0" i="0" kern="1200">
                <a:solidFill>
                  <a:schemeClr val="tx1"/>
                </a:solidFill>
                <a:effectLst/>
                <a:latin typeface="Times New Roman"/>
                <a:cs typeface="Times New Roman"/>
              </a:rPr>
              <a:t>2) Pilots of any </a:t>
            </a:r>
            <a:r>
              <a:rPr lang="en-US" sz="1200" b="1" i="0" kern="1200">
                <a:solidFill>
                  <a:schemeClr val="tx1"/>
                </a:solidFill>
                <a:effectLst/>
                <a:latin typeface="Times New Roman"/>
                <a:cs typeface="Times New Roman"/>
              </a:rPr>
              <a:t>other </a:t>
            </a:r>
            <a:r>
              <a:rPr lang="en-US" sz="1200" b="0" i="0" kern="1200">
                <a:solidFill>
                  <a:schemeClr val="tx1"/>
                </a:solidFill>
                <a:effectLst/>
                <a:latin typeface="Times New Roman"/>
                <a:cs typeface="Times New Roman"/>
              </a:rPr>
              <a:t>powered aircraft should ensure they do not interfere with the traffic flow of powered fixed-wing aircraft. Which </a:t>
            </a:r>
            <a:r>
              <a:rPr lang="en-US">
                <a:latin typeface="Times New Roman"/>
                <a:cs typeface="Times New Roman"/>
              </a:rPr>
              <a:t>remedies any concerns regarding non-powered aircraft operations. This is c</a:t>
            </a:r>
            <a:r>
              <a:rPr lang="en-US"/>
              <a:t>onsistent with the guidance in AC-90-66C, Non-Towered Flight Operations, if both airplanes and gliders use the same runway, the glider traffic pattern should be inside the pattern of powered aircraft. Gliders may fly the same direction traffic pattern as powered aircraft in certain wind conditions and may use a separate, opposing direction traffic pattern in other wind conditions.</a:t>
            </a:r>
            <a:endParaRPr lang="en-US" sz="1200" b="0" i="0" kern="1200">
              <a:solidFill>
                <a:schemeClr val="tx1"/>
              </a:solidFill>
              <a:effectLst/>
              <a:latin typeface="Times New Roman"/>
              <a:cs typeface="Times New Roman"/>
            </a:endParaRPr>
          </a:p>
          <a:p>
            <a:endParaRPr lang="en-US" sz="1200" b="0" i="0" kern="1200">
              <a:solidFill>
                <a:schemeClr val="tx1"/>
              </a:solidFill>
              <a:effectLst/>
              <a:latin typeface="Times New Roman" pitchFamily="18" charset="0"/>
              <a:ea typeface="+mn-ea"/>
              <a:cs typeface="+mn-cs"/>
            </a:endParaRPr>
          </a:p>
          <a:p>
            <a:endParaRPr lang="en-US" sz="1200" b="0" i="0" kern="1200">
              <a:solidFill>
                <a:schemeClr val="tx1"/>
              </a:solidFill>
              <a:effectLst/>
              <a:latin typeface="Times New Roman"/>
              <a:cs typeface="Times New Roman"/>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sz="1200" b="0" i="0" kern="1200">
              <a:solidFill>
                <a:schemeClr val="tx1"/>
              </a:solidFill>
              <a:effectLst/>
              <a:latin typeface="Times New Roman"/>
              <a:cs typeface="Times New Roman"/>
            </a:endParaRPr>
          </a:p>
          <a:p>
            <a:endParaRPr lang="en-US"/>
          </a:p>
        </p:txBody>
      </p:sp>
      <p:sp>
        <p:nvSpPr>
          <p:cNvPr id="4" name="Slide Number Placeholder 3">
            <a:extLst>
              <a:ext uri="{FF2B5EF4-FFF2-40B4-BE49-F238E27FC236}">
                <a16:creationId xmlns:a16="http://schemas.microsoft.com/office/drawing/2014/main" id="{1A5D7665-EF60-F1C6-1CB4-42415469E2D9}"/>
              </a:ext>
            </a:extLst>
          </p:cNvPr>
          <p:cNvSpPr>
            <a:spLocks noGrp="1"/>
          </p:cNvSpPr>
          <p:nvPr>
            <p:ph type="sldNum" sz="quarter" idx="5"/>
          </p:nvPr>
        </p:nvSpPr>
        <p:spPr/>
        <p:txBody>
          <a:bodyPr/>
          <a:lstStyle/>
          <a:p>
            <a:fld id="{55D68406-F15C-4303-97CE-0E3EE59880C4}" type="slidenum">
              <a:rPr lang="en-US" smtClean="0"/>
              <a:pPr/>
              <a:t>40</a:t>
            </a:fld>
            <a:endParaRPr lang="en-US"/>
          </a:p>
        </p:txBody>
      </p:sp>
    </p:spTree>
    <p:extLst>
      <p:ext uri="{BB962C8B-B14F-4D97-AF65-F5344CB8AC3E}">
        <p14:creationId xmlns:p14="http://schemas.microsoft.com/office/powerpoint/2010/main" val="29062054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D4BD7-CCA7-77EA-9625-CFB1DAB38C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3FBB01-0169-00FE-A6CE-13F6D19CFE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E8B9A0-F067-0FB5-CC0D-AC6DAE466DEA}"/>
              </a:ext>
            </a:extLst>
          </p:cNvPr>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 typeface="Wingdings" panose="05000000000000000000" pitchFamily="2" charset="2"/>
              <a:buNone/>
              <a:tabLst/>
              <a:defRPr/>
            </a:pPr>
            <a:r>
              <a:rPr lang="en-US" sz="1200" b="1">
                <a:latin typeface="Times New Roman"/>
                <a:cs typeface="Times New Roman"/>
              </a:rPr>
              <a:t>Lastly</a:t>
            </a:r>
            <a:r>
              <a:rPr lang="en-US" sz="1200" b="0">
                <a:latin typeface="Times New Roman"/>
                <a:cs typeface="Times New Roman"/>
              </a:rPr>
              <a:t>,</a:t>
            </a:r>
            <a:r>
              <a:rPr lang="en-US" sz="1200" b="0" i="0" kern="1200">
                <a:solidFill>
                  <a:schemeClr val="tx1"/>
                </a:solidFill>
                <a:effectLst/>
                <a:latin typeface="Times New Roman"/>
                <a:cs typeface="Times New Roman"/>
              </a:rPr>
              <a:t> let's delve into the clarifications regarding the tow-hitch installation process as specified in § 91.309(a)(2). These guidelines are crucial for aircraft involved in towing gliders and unpowered ultralight vehicles.</a:t>
            </a:r>
          </a:p>
          <a:p>
            <a:endParaRPr lang="en-US" sz="1200" b="0" i="0" u="sng" kern="1200">
              <a:solidFill>
                <a:schemeClr val="tx1"/>
              </a:solidFill>
              <a:effectLst/>
              <a:latin typeface="Times New Roman" panose="02020603050405020304" pitchFamily="18" charset="0"/>
              <a:ea typeface="+mn-ea"/>
              <a:cs typeface="Times New Roman" panose="02020603050405020304" pitchFamily="18" charset="0"/>
            </a:endParaRPr>
          </a:p>
          <a:p>
            <a:r>
              <a:rPr lang="en-US" sz="1200" b="1" i="0" u="none" kern="1200">
                <a:solidFill>
                  <a:schemeClr val="tx1"/>
                </a:solidFill>
                <a:effectLst/>
                <a:latin typeface="Times New Roman" panose="02020603050405020304" pitchFamily="18" charset="0"/>
                <a:ea typeface="+mn-ea"/>
                <a:cs typeface="Times New Roman" panose="02020603050405020304" pitchFamily="18" charset="0"/>
              </a:rPr>
              <a:t>Aircraft with the following airworthiness types: </a:t>
            </a:r>
          </a:p>
          <a:p>
            <a:endParaRPr lang="en-US" sz="1200" b="1" i="0" u="none" kern="1200">
              <a:solidFill>
                <a:schemeClr val="tx1"/>
              </a:solidFill>
              <a:effectLst/>
              <a:latin typeface="Times New Roman" panose="02020603050405020304" pitchFamily="18" charset="0"/>
              <a:ea typeface="+mn-ea"/>
              <a:cs typeface="Times New Roman" panose="02020603050405020304" pitchFamily="18" charset="0"/>
            </a:endParaRPr>
          </a:p>
          <a:p>
            <a:pPr lvl="0"/>
            <a:r>
              <a:rPr lang="en-US" sz="1200" b="0" i="0" u="sng" kern="1200">
                <a:solidFill>
                  <a:schemeClr val="tx1"/>
                </a:solidFill>
                <a:effectLst/>
                <a:latin typeface="Times New Roman"/>
                <a:cs typeface="Times New Roman"/>
              </a:rPr>
              <a:t>(i) Standard Airworthiness Certificate</a:t>
            </a:r>
            <a:r>
              <a:rPr lang="en-US" sz="1200" b="1" i="0" kern="1200">
                <a:solidFill>
                  <a:schemeClr val="tx1"/>
                </a:solidFill>
                <a:effectLst/>
                <a:latin typeface="Times New Roman"/>
                <a:cs typeface="Times New Roman"/>
              </a:rPr>
              <a:t>:</a:t>
            </a:r>
            <a:endParaRPr lang="en-US" sz="1200" b="0" i="0" kern="1200">
              <a:solidFill>
                <a:schemeClr val="tx1"/>
              </a:solidFill>
              <a:effectLst/>
              <a:latin typeface="Times New Roman"/>
              <a:cs typeface="Times New Roman"/>
            </a:endParaRPr>
          </a:p>
          <a:p>
            <a:pPr lvl="0"/>
            <a:r>
              <a:rPr lang="en-US" sz="1200" b="0" i="0" kern="1200">
                <a:solidFill>
                  <a:schemeClr val="tx1"/>
                </a:solidFill>
                <a:effectLst/>
                <a:latin typeface="Times New Roman"/>
                <a:cs typeface="Times New Roman"/>
              </a:rPr>
              <a:t>Aircraft with a standard airworthiness certificate must be equipped with a tow-hitch that has been approved by the Administrator. The installation must also meet the Administrator’s approval standards. This ensures that the equipment and its installation conform to established safety criteria.</a:t>
            </a:r>
          </a:p>
          <a:p>
            <a:pPr lvl="0"/>
            <a:r>
              <a:rPr lang="en-US" sz="1200" b="0" i="0" u="sng" kern="1200">
                <a:solidFill>
                  <a:schemeClr val="tx1"/>
                </a:solidFill>
                <a:effectLst/>
                <a:latin typeface="Times New Roman"/>
                <a:cs typeface="Times New Roman"/>
              </a:rPr>
              <a:t>(ii) Special Airworthiness Certificate with Type Certificate</a:t>
            </a:r>
            <a:r>
              <a:rPr lang="en-US" sz="1200" b="1" i="0" kern="1200">
                <a:solidFill>
                  <a:schemeClr val="tx1"/>
                </a:solidFill>
                <a:effectLst/>
                <a:latin typeface="Times New Roman"/>
                <a:cs typeface="Times New Roman"/>
              </a:rPr>
              <a:t>:</a:t>
            </a:r>
            <a:endParaRPr lang="en-US" sz="1200" b="0" i="0" kern="1200">
              <a:solidFill>
                <a:schemeClr val="tx1"/>
              </a:solidFill>
              <a:effectLst/>
              <a:latin typeface="Times New Roman"/>
              <a:cs typeface="Times New Roman"/>
            </a:endParaRPr>
          </a:p>
          <a:p>
            <a:pPr lvl="0"/>
            <a:r>
              <a:rPr lang="en-US" sz="1200" b="0" i="0" kern="1200">
                <a:solidFill>
                  <a:schemeClr val="tx1"/>
                </a:solidFill>
                <a:effectLst/>
                <a:latin typeface="Times New Roman"/>
                <a:cs typeface="Times New Roman"/>
              </a:rPr>
              <a:t>For aircraft holding a special airworthiness certificate, where a type certificate has been issued, the tow-hitch must be either approved or otherwise authorized by the Administrator. These aircraft require adherence to specific standards that validate the safety and reliability of the towing equipment.</a:t>
            </a:r>
          </a:p>
          <a:p>
            <a:pPr lvl="0"/>
            <a:r>
              <a:rPr lang="en-US" sz="1200" b="0" i="0" u="sng" kern="1200">
                <a:solidFill>
                  <a:schemeClr val="tx1"/>
                </a:solidFill>
                <a:effectLst/>
                <a:latin typeface="Times New Roman"/>
                <a:cs typeface="Times New Roman"/>
              </a:rPr>
              <a:t>(iii) Special Airworthiness Certificate without Type Certificate</a:t>
            </a:r>
            <a:r>
              <a:rPr lang="en-US" sz="1200" b="1" i="0" kern="1200">
                <a:solidFill>
                  <a:schemeClr val="tx1"/>
                </a:solidFill>
                <a:effectLst/>
                <a:latin typeface="Times New Roman"/>
                <a:cs typeface="Times New Roman"/>
              </a:rPr>
              <a:t>:</a:t>
            </a:r>
            <a:endParaRPr lang="en-US" sz="1200" b="0" i="0" kern="1200">
              <a:solidFill>
                <a:schemeClr val="tx1"/>
              </a:solidFill>
              <a:effectLst/>
              <a:latin typeface="Times New Roman"/>
              <a:cs typeface="Times New Roman"/>
            </a:endParaRPr>
          </a:p>
          <a:p>
            <a:pPr lvl="0"/>
            <a:r>
              <a:rPr lang="en-US" sz="1200" b="0" i="0" kern="1200">
                <a:solidFill>
                  <a:schemeClr val="tx1"/>
                </a:solidFill>
                <a:effectLst/>
                <a:latin typeface="Times New Roman"/>
                <a:cs typeface="Times New Roman"/>
              </a:rPr>
              <a:t>Aircraft with a special airworthiness certificate that have not been previously issued a type certificate must have a tow-hitch that is approved or otherwise deemed acceptable by the Administrator. The installation must also be acceptable to the Administrator. This provision ensures that even in the absence of a type certificate, safety is not compromised, and the towing setup is rigorously evaluated.</a:t>
            </a:r>
          </a:p>
          <a:p>
            <a:endParaRPr lang="en-US" sz="1200" b="0" i="0" kern="1200">
              <a:solidFill>
                <a:schemeClr val="tx1"/>
              </a:solidFill>
              <a:effectLst/>
              <a:latin typeface="Times New Roman" panose="02020603050405020304" pitchFamily="18" charset="0"/>
              <a:ea typeface="+mn-ea"/>
              <a:cs typeface="Times New Roman" panose="02020603050405020304" pitchFamily="18" charset="0"/>
            </a:endParaRPr>
          </a:p>
          <a:p>
            <a:r>
              <a:rPr lang="en-US" sz="1200" b="0" i="0" kern="1200">
                <a:solidFill>
                  <a:schemeClr val="tx1"/>
                </a:solidFill>
                <a:effectLst/>
                <a:latin typeface="Times New Roman"/>
                <a:cs typeface="Times New Roman"/>
              </a:rPr>
              <a:t>These detailed requirements underscore the importance of adhering to approved installation practices to maintain safety during towing operations. By specifying the conditions for different airworthiness certificates, the regulations ensure that all towing aircraft meet high safety standards.</a:t>
            </a:r>
          </a:p>
          <a:p>
            <a:endParaRPr lang="en-US" sz="1200" b="0" i="0" kern="1200">
              <a:solidFill>
                <a:schemeClr val="tx1"/>
              </a:solidFill>
              <a:effectLst/>
              <a:latin typeface="Times New Roman"/>
              <a:cs typeface="Times New Roman"/>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sz="1200" b="0" i="0" kern="1200">
              <a:solidFill>
                <a:schemeClr val="tx1"/>
              </a:solidFill>
              <a:effectLst/>
              <a:latin typeface="Times New Roman"/>
              <a:cs typeface="Times New Roman"/>
            </a:endParaRPr>
          </a:p>
          <a:p>
            <a:endParaRPr lang="en-US"/>
          </a:p>
        </p:txBody>
      </p:sp>
      <p:sp>
        <p:nvSpPr>
          <p:cNvPr id="4" name="Slide Number Placeholder 3">
            <a:extLst>
              <a:ext uri="{FF2B5EF4-FFF2-40B4-BE49-F238E27FC236}">
                <a16:creationId xmlns:a16="http://schemas.microsoft.com/office/drawing/2014/main" id="{67480D9E-2C83-BCEE-A73F-39EFCA1FED6B}"/>
              </a:ext>
            </a:extLst>
          </p:cNvPr>
          <p:cNvSpPr>
            <a:spLocks noGrp="1"/>
          </p:cNvSpPr>
          <p:nvPr>
            <p:ph type="sldNum" sz="quarter" idx="5"/>
          </p:nvPr>
        </p:nvSpPr>
        <p:spPr/>
        <p:txBody>
          <a:bodyPr/>
          <a:lstStyle/>
          <a:p>
            <a:fld id="{55D68406-F15C-4303-97CE-0E3EE59880C4}" type="slidenum">
              <a:rPr lang="en-US" smtClean="0"/>
              <a:pPr/>
              <a:t>41</a:t>
            </a:fld>
            <a:endParaRPr lang="en-US"/>
          </a:p>
        </p:txBody>
      </p:sp>
    </p:spTree>
    <p:extLst>
      <p:ext uri="{BB962C8B-B14F-4D97-AF65-F5344CB8AC3E}">
        <p14:creationId xmlns:p14="http://schemas.microsoft.com/office/powerpoint/2010/main" val="14171695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a:t>Now, looking ahead to MOSAIC’s second effective date of July 24, 2026, the next two slides will provide a brief list of some part 91 flight operational changes that will be in the upcoming “M” revision for the FAA Order 8130.2 - </a:t>
            </a:r>
            <a:r>
              <a:rPr lang="en-US" sz="1200" b="0" i="1"/>
              <a:t>Airworthiness Certification of Aircraft. </a:t>
            </a:r>
            <a:endParaRPr lang="en-US" i="1"/>
          </a:p>
          <a:p>
            <a:endParaRPr lang="en-US"/>
          </a:p>
          <a:p>
            <a:pPr lvl="0"/>
            <a:r>
              <a:rPr lang="en-US" sz="1200" b="1" kern="1200">
                <a:solidFill>
                  <a:schemeClr val="tx1"/>
                </a:solidFill>
                <a:effectLst/>
                <a:latin typeface="Times New Roman" pitchFamily="18" charset="0"/>
                <a:ea typeface="+mn-ea"/>
                <a:cs typeface="+mn-cs"/>
              </a:rPr>
              <a:t>New Experimental Aircraft Operations:</a:t>
            </a:r>
            <a:endParaRPr lang="en-US" sz="1200" kern="1200">
              <a:solidFill>
                <a:schemeClr val="tx1"/>
              </a:solidFill>
              <a:effectLst/>
              <a:latin typeface="Times New Roman" pitchFamily="18" charset="0"/>
              <a:ea typeface="+mn-ea"/>
              <a:cs typeface="+mn-cs"/>
            </a:endParaRPr>
          </a:p>
          <a:p>
            <a:pPr lvl="0"/>
            <a:r>
              <a:rPr lang="en-US" sz="1200" kern="1200">
                <a:solidFill>
                  <a:schemeClr val="tx1"/>
                </a:solidFill>
                <a:effectLst/>
                <a:latin typeface="Times New Roman" pitchFamily="18" charset="0"/>
                <a:ea typeface="+mn-ea"/>
                <a:cs typeface="+mn-cs"/>
              </a:rPr>
              <a:t>The Administrator now has the authority to issue operating limitations for certain aircraft with experimental airworthiness certificates to conduct operations over densely populated areas or in congested airways during all phases of flight.</a:t>
            </a:r>
          </a:p>
          <a:p>
            <a:pPr lvl="0"/>
            <a:r>
              <a:rPr lang="en-US" sz="1200" kern="1200">
                <a:solidFill>
                  <a:schemeClr val="tx1"/>
                </a:solidFill>
                <a:effectLst/>
                <a:latin typeface="Times New Roman" pitchFamily="18" charset="0"/>
                <a:ea typeface="+mn-ea"/>
                <a:cs typeface="+mn-cs"/>
              </a:rPr>
              <a:t>Additionally, former military aircraft with experimental airworthiness certificates can now operate for new purposes, such as repositioning the aircraft for public aircraft operations. This broadens the scope for utilizing these aircraft efficiently and safely.</a:t>
            </a:r>
          </a:p>
          <a:p>
            <a:pPr lvl="0"/>
            <a:endParaRPr lang="en-US" sz="1200" kern="1200">
              <a:solidFill>
                <a:schemeClr val="tx1"/>
              </a:solidFill>
              <a:effectLst/>
              <a:latin typeface="Times New Roman" pitchFamily="18"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pPr lvl="0"/>
            <a:endParaRPr lang="en-US" sz="1200" kern="1200">
              <a:solidFill>
                <a:schemeClr val="tx1"/>
              </a:solidFill>
              <a:effectLst/>
              <a:latin typeface="Times New Roman" pitchFamily="18" charset="0"/>
              <a:ea typeface="+mn-ea"/>
              <a:cs typeface="+mn-cs"/>
            </a:endParaRPr>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42</a:t>
            </a:fld>
            <a:endParaRPr lang="en-US"/>
          </a:p>
        </p:txBody>
      </p:sp>
    </p:spTree>
    <p:extLst>
      <p:ext uri="{BB962C8B-B14F-4D97-AF65-F5344CB8AC3E}">
        <p14:creationId xmlns:p14="http://schemas.microsoft.com/office/powerpoint/2010/main" val="30324800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5EE35-3B56-A0EB-88C5-C69D5DB56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61AE86-4BC6-5D58-C22B-5E08BFD589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F0E4C-2E56-8B00-BDA9-4132BCF09CA5}"/>
              </a:ext>
            </a:extLst>
          </p:cNvPr>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kern="1200">
                <a:solidFill>
                  <a:schemeClr val="tx1"/>
                </a:solidFill>
                <a:effectLst/>
                <a:latin typeface="Times New Roman" pitchFamily="18" charset="0"/>
                <a:ea typeface="+mn-ea"/>
                <a:cs typeface="+mn-cs"/>
              </a:rPr>
              <a:t>In addition to new experimental aircraft operations in the upcoming FAA Order 8130.2 revision M, there will be new flight operations for restricted category, light-sport category aircraft, and for space support vehicle flights.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kern="1200">
              <a:solidFill>
                <a:schemeClr val="tx1"/>
              </a:solidFill>
              <a:effectLst/>
              <a:latin typeface="Times New Roman" pitchFamily="18"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kern="1200">
                <a:solidFill>
                  <a:schemeClr val="tx1"/>
                </a:solidFill>
                <a:effectLst/>
                <a:latin typeface="Times New Roman" pitchFamily="18" charset="0"/>
                <a:ea typeface="+mn-ea"/>
                <a:cs typeface="+mn-cs"/>
              </a:rPr>
              <a:t>New Flight Operations:</a:t>
            </a:r>
            <a:endParaRPr lang="en-US" sz="1200" kern="1200">
              <a:solidFill>
                <a:schemeClr val="tx1"/>
              </a:solidFill>
              <a:effectLst/>
              <a:latin typeface="Times New Roman" pitchFamily="18" charset="0"/>
              <a:ea typeface="+mn-ea"/>
              <a:cs typeface="+mn-cs"/>
            </a:endParaRPr>
          </a:p>
          <a:p>
            <a:pPr lvl="0"/>
            <a:r>
              <a:rPr lang="en-US" sz="1200" b="0" u="sng" kern="1200">
                <a:solidFill>
                  <a:schemeClr val="tx1"/>
                </a:solidFill>
                <a:effectLst/>
                <a:latin typeface="Times New Roman" pitchFamily="18" charset="0"/>
                <a:ea typeface="+mn-ea"/>
                <a:cs typeface="+mn-cs"/>
              </a:rPr>
              <a:t>Restricted Category Aircraft:</a:t>
            </a:r>
          </a:p>
          <a:p>
            <a:r>
              <a:rPr lang="en-US">
                <a:latin typeface="Times New Roman"/>
                <a:cs typeface="Times New Roman"/>
              </a:rPr>
              <a:t>A restricted category aircraft cannot be operated for other than the special purpose for which it is certificated or other than an operation necessary to accomplish the work activity directly associated with that special purpose. MOSAIC does not change this restriction. </a:t>
            </a:r>
            <a:r>
              <a:rPr lang="en-US" b="1">
                <a:latin typeface="Times New Roman"/>
                <a:cs typeface="Times New Roman"/>
              </a:rPr>
              <a:t>Rather, </a:t>
            </a:r>
            <a:r>
              <a:rPr lang="en-US">
                <a:latin typeface="Times New Roman"/>
                <a:cs typeface="Times New Roman"/>
              </a:rPr>
              <a:t>MOSAIC now adds “exhibition” to the list in § 91.313 of operations that are considered necessary to accomplish the work activity directly associated with a special purpose operation. This change allows restricted category aircraft to fly to exhibitions, trade shows, and other events. Remember, that while at the exhibition event, these aircraft are still limited to the special purpose for which the aircraft is certificated. So, an aircraft </a:t>
            </a:r>
            <a:r>
              <a:rPr lang="en-US" i="1">
                <a:latin typeface="Times New Roman"/>
                <a:cs typeface="Times New Roman"/>
              </a:rPr>
              <a:t>may </a:t>
            </a:r>
            <a:r>
              <a:rPr lang="en-US">
                <a:latin typeface="Times New Roman"/>
                <a:cs typeface="Times New Roman"/>
              </a:rPr>
              <a:t>be limited to </a:t>
            </a:r>
            <a:r>
              <a:rPr lang="en-US" i="1">
                <a:latin typeface="Times New Roman"/>
                <a:cs typeface="Times New Roman"/>
              </a:rPr>
              <a:t>only</a:t>
            </a:r>
            <a:r>
              <a:rPr lang="en-US">
                <a:latin typeface="Times New Roman"/>
                <a:cs typeface="Times New Roman"/>
              </a:rPr>
              <a:t> a static display at such events. </a:t>
            </a:r>
          </a:p>
          <a:p>
            <a:pPr lvl="0"/>
            <a:endParaRPr lang="en-US" sz="1200" kern="1200">
              <a:solidFill>
                <a:schemeClr val="tx1"/>
              </a:solidFill>
              <a:effectLst/>
              <a:latin typeface="Times New Roman" pitchFamily="18" charset="0"/>
              <a:ea typeface="+mn-ea"/>
              <a:cs typeface="+mn-cs"/>
            </a:endParaRPr>
          </a:p>
          <a:p>
            <a:pPr lvl="0"/>
            <a:r>
              <a:rPr lang="en-US" sz="1200" b="0" u="sng" kern="1200">
                <a:solidFill>
                  <a:schemeClr val="tx1"/>
                </a:solidFill>
                <a:effectLst/>
                <a:latin typeface="Times New Roman" pitchFamily="18" charset="0"/>
                <a:ea typeface="+mn-ea"/>
                <a:cs typeface="+mn-cs"/>
              </a:rPr>
              <a:t>Light-Sport Category Aircraft:</a:t>
            </a:r>
          </a:p>
          <a:p>
            <a:r>
              <a:rPr lang="en-US" sz="1200" kern="1200">
                <a:solidFill>
                  <a:schemeClr val="tx1"/>
                </a:solidFill>
                <a:effectLst/>
                <a:latin typeface="Times New Roman"/>
                <a:cs typeface="Times New Roman"/>
              </a:rPr>
              <a:t>1) First, MOSAIC allows certain light-sport category aircraft </a:t>
            </a:r>
            <a:r>
              <a:rPr lang="en-US" b="1">
                <a:latin typeface="Times New Roman"/>
                <a:cs typeface="Times New Roman"/>
              </a:rPr>
              <a:t>that meet applicable consensus standards</a:t>
            </a:r>
            <a:r>
              <a:rPr lang="en-US" sz="1200" b="1" kern="1200">
                <a:solidFill>
                  <a:schemeClr val="tx1"/>
                </a:solidFill>
                <a:effectLst/>
                <a:latin typeface="Times New Roman"/>
                <a:cs typeface="Times New Roman"/>
              </a:rPr>
              <a:t> </a:t>
            </a:r>
            <a:r>
              <a:rPr lang="en-US" sz="1200" kern="1200">
                <a:solidFill>
                  <a:schemeClr val="tx1"/>
                </a:solidFill>
                <a:effectLst/>
                <a:latin typeface="Times New Roman"/>
                <a:cs typeface="Times New Roman"/>
              </a:rPr>
              <a:t>to perform certain aerial work operations for compensation or hire. </a:t>
            </a:r>
            <a:r>
              <a:rPr lang="en-US">
                <a:latin typeface="Times New Roman"/>
                <a:cs typeface="Times New Roman"/>
              </a:rPr>
              <a:t>Specifically, the new § 91.327(a)(3) permits certain light-sport category aircraft to conduct aerial work operations </a:t>
            </a:r>
            <a:r>
              <a:rPr lang="en-US" b="1">
                <a:latin typeface="Times New Roman"/>
                <a:cs typeface="Times New Roman"/>
              </a:rPr>
              <a:t>IF </a:t>
            </a:r>
            <a:r>
              <a:rPr lang="en-US">
                <a:latin typeface="Times New Roman"/>
                <a:cs typeface="Times New Roman"/>
              </a:rPr>
              <a:t>such operations are designated by the manufacturer and specified in the aircraft's pilot operating handbook or operating limitations, as applicable, and in the manufacturer's statement of compliance for the aircraft in accordance with § 21.190.</a:t>
            </a:r>
          </a:p>
          <a:p>
            <a:pPr lvl="0"/>
            <a:endParaRPr lang="en-US" sz="1200" kern="1200">
              <a:solidFill>
                <a:schemeClr val="tx1"/>
              </a:solidFill>
              <a:effectLst/>
              <a:latin typeface="Times New Roman" pitchFamily="18" charset="0"/>
              <a:ea typeface="+mn-ea"/>
              <a:cs typeface="+mn-cs"/>
            </a:endParaRPr>
          </a:p>
          <a:p>
            <a:pPr lvl="0"/>
            <a:r>
              <a:rPr lang="en-US" sz="1200" kern="1200">
                <a:solidFill>
                  <a:schemeClr val="tx1"/>
                </a:solidFill>
                <a:effectLst/>
                <a:latin typeface="Times New Roman" pitchFamily="18" charset="0"/>
                <a:ea typeface="+mn-ea"/>
                <a:cs typeface="+mn-cs"/>
              </a:rPr>
              <a:t>2) Second, MOSAIC specifies requirements for towing a glider or unpowered ultralight vehicle, in accordance with § 91.309 and § 21.190, for compensation or hire.</a:t>
            </a:r>
          </a:p>
          <a:p>
            <a:pPr lvl="0"/>
            <a:r>
              <a:rPr lang="en-US" sz="1200" kern="1200">
                <a:solidFill>
                  <a:schemeClr val="tx1"/>
                </a:solidFill>
                <a:effectLst/>
                <a:latin typeface="Times New Roman" pitchFamily="18" charset="0"/>
                <a:ea typeface="+mn-ea"/>
                <a:cs typeface="+mn-cs"/>
              </a:rPr>
              <a:t> </a:t>
            </a:r>
          </a:p>
          <a:p>
            <a:r>
              <a:rPr lang="en-US" sz="1200" kern="1200">
                <a:solidFill>
                  <a:schemeClr val="tx1"/>
                </a:solidFill>
                <a:effectLst/>
                <a:latin typeface="Times New Roman"/>
                <a:cs typeface="Times New Roman"/>
              </a:rPr>
              <a:t>3) Third, for light-sport category aircraft</a:t>
            </a:r>
            <a:r>
              <a:rPr lang="en-US">
                <a:latin typeface="Times New Roman"/>
                <a:cs typeface="Times New Roman"/>
              </a:rPr>
              <a:t> </a:t>
            </a:r>
            <a:r>
              <a:rPr lang="en-US" sz="1200" kern="1200">
                <a:solidFill>
                  <a:schemeClr val="tx1"/>
                </a:solidFill>
                <a:effectLst/>
                <a:latin typeface="Times New Roman"/>
                <a:cs typeface="Times New Roman"/>
              </a:rPr>
              <a:t>the maximum airplane occupancy is 4</a:t>
            </a:r>
            <a:r>
              <a:rPr lang="en-US">
                <a:latin typeface="Times New Roman"/>
                <a:cs typeface="Times New Roman"/>
              </a:rPr>
              <a:t>.</a:t>
            </a:r>
            <a:r>
              <a:rPr lang="en-US" sz="1200" kern="1200">
                <a:solidFill>
                  <a:schemeClr val="tx1"/>
                </a:solidFill>
                <a:effectLst/>
                <a:latin typeface="Times New Roman"/>
                <a:cs typeface="Times New Roman"/>
              </a:rPr>
              <a:t> </a:t>
            </a:r>
            <a:r>
              <a:rPr lang="en-US">
                <a:latin typeface="Times New Roman"/>
                <a:cs typeface="Times New Roman"/>
              </a:rPr>
              <a:t>And, the maximum occupancy</a:t>
            </a:r>
            <a:r>
              <a:rPr lang="en-US" sz="1200" kern="1200">
                <a:solidFill>
                  <a:schemeClr val="tx1"/>
                </a:solidFill>
                <a:effectLst/>
                <a:latin typeface="Times New Roman"/>
                <a:cs typeface="Times New Roman"/>
              </a:rPr>
              <a:t> for </a:t>
            </a:r>
            <a:r>
              <a:rPr lang="en-US" sz="1200" b="1" kern="1200">
                <a:solidFill>
                  <a:schemeClr val="tx1"/>
                </a:solidFill>
                <a:effectLst/>
                <a:latin typeface="Times New Roman"/>
                <a:cs typeface="Times New Roman"/>
              </a:rPr>
              <a:t>other</a:t>
            </a:r>
            <a:r>
              <a:rPr lang="en-US" sz="1200" kern="1200">
                <a:solidFill>
                  <a:schemeClr val="tx1"/>
                </a:solidFill>
                <a:effectLst/>
                <a:latin typeface="Times New Roman"/>
                <a:cs typeface="Times New Roman"/>
              </a:rPr>
              <a:t> aircraft types</a:t>
            </a:r>
            <a:r>
              <a:rPr lang="en-US">
                <a:latin typeface="Times New Roman"/>
                <a:cs typeface="Times New Roman"/>
              </a:rPr>
              <a:t> is 2</a:t>
            </a:r>
            <a:r>
              <a:rPr lang="en-US" sz="1200" kern="1200">
                <a:solidFill>
                  <a:schemeClr val="tx1"/>
                </a:solidFill>
                <a:effectLst/>
                <a:latin typeface="Times New Roman"/>
                <a:cs typeface="Times New Roman"/>
              </a:rPr>
              <a:t>. As a </a:t>
            </a:r>
            <a:r>
              <a:rPr lang="en-US" sz="1200" i="1" kern="1200">
                <a:solidFill>
                  <a:schemeClr val="tx1"/>
                </a:solidFill>
                <a:effectLst/>
                <a:latin typeface="Times New Roman"/>
                <a:cs typeface="Times New Roman"/>
              </a:rPr>
              <a:t>reminder</a:t>
            </a:r>
            <a:r>
              <a:rPr lang="en-US" sz="1200" kern="1200">
                <a:solidFill>
                  <a:schemeClr val="tx1"/>
                </a:solidFill>
                <a:effectLst/>
                <a:latin typeface="Times New Roman"/>
                <a:cs typeface="Times New Roman"/>
              </a:rPr>
              <a:t>, sport pilots are still limited to carrying 2 occupants.</a:t>
            </a:r>
          </a:p>
          <a:p>
            <a:pPr lvl="0"/>
            <a:endParaRPr lang="en-US" sz="1200" u="sng" kern="1200">
              <a:solidFill>
                <a:schemeClr val="tx1"/>
              </a:solidFill>
              <a:effectLst/>
              <a:latin typeface="Times New Roman" pitchFamily="18" charset="0"/>
              <a:ea typeface="+mn-ea"/>
              <a:cs typeface="+mn-cs"/>
            </a:endParaRPr>
          </a:p>
          <a:p>
            <a:pPr lvl="0"/>
            <a:r>
              <a:rPr lang="en-US" sz="1200" b="0" u="sng" kern="1200">
                <a:solidFill>
                  <a:schemeClr val="tx1"/>
                </a:solidFill>
                <a:effectLst/>
                <a:latin typeface="Times New Roman" pitchFamily="18" charset="0"/>
                <a:ea typeface="+mn-ea"/>
                <a:cs typeface="+mn-cs"/>
              </a:rPr>
              <a:t>Experimental Aircraft Space Support Vehicle Flights:</a:t>
            </a:r>
          </a:p>
          <a:p>
            <a:r>
              <a:rPr lang="en-US" sz="1200" kern="1200">
                <a:solidFill>
                  <a:schemeClr val="tx1"/>
                </a:solidFill>
                <a:effectLst/>
                <a:latin typeface="Times New Roman"/>
                <a:cs typeface="Times New Roman"/>
              </a:rPr>
              <a:t>Space support vehicle flight operations are now codified</a:t>
            </a:r>
            <a:r>
              <a:rPr lang="en-US">
                <a:latin typeface="Times New Roman"/>
                <a:cs typeface="Times New Roman"/>
              </a:rPr>
              <a:t> under MOSAIC</a:t>
            </a:r>
            <a:r>
              <a:rPr lang="en-US" sz="1200" kern="1200">
                <a:solidFill>
                  <a:schemeClr val="tx1"/>
                </a:solidFill>
                <a:effectLst/>
                <a:latin typeface="Times New Roman"/>
                <a:cs typeface="Times New Roman"/>
              </a:rPr>
              <a:t>, enabling certain experimental aircraft to conduct space support vehicle flights</a:t>
            </a:r>
            <a:r>
              <a:rPr lang="en-US">
                <a:latin typeface="Times New Roman"/>
                <a:cs typeface="Times New Roman"/>
              </a:rPr>
              <a:t> </a:t>
            </a:r>
            <a:r>
              <a:rPr lang="en-US"/>
              <a:t>to simulate space flight conditions</a:t>
            </a:r>
            <a:r>
              <a:rPr lang="en-US" sz="1200" kern="1200">
                <a:solidFill>
                  <a:schemeClr val="tx1"/>
                </a:solidFill>
                <a:effectLst/>
                <a:latin typeface="Times New Roman"/>
                <a:cs typeface="Times New Roman"/>
              </a:rPr>
              <a:t>.</a:t>
            </a:r>
          </a:p>
          <a:p>
            <a:pPr lvl="0"/>
            <a:r>
              <a:rPr lang="en-US" sz="1200" kern="1200">
                <a:solidFill>
                  <a:schemeClr val="tx1"/>
                </a:solidFill>
                <a:effectLst/>
                <a:latin typeface="Times New Roman" pitchFamily="18" charset="0"/>
                <a:ea typeface="+mn-ea"/>
                <a:cs typeface="+mn-cs"/>
              </a:rPr>
              <a:t>These operations can carry persons or property for compensation or hire without needing an air carrier certificate or exemption, expanding potential commercial and operational opportunities.</a:t>
            </a:r>
          </a:p>
          <a:p>
            <a:pPr lvl="0"/>
            <a:endParaRPr lang="en-US" sz="1200" kern="1200">
              <a:solidFill>
                <a:schemeClr val="tx1"/>
              </a:solidFill>
              <a:effectLst/>
              <a:latin typeface="Times New Roman" pitchFamily="18"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pPr lvl="0"/>
            <a:endParaRPr lang="en-US" sz="1200" kern="1200">
              <a:solidFill>
                <a:schemeClr val="tx1"/>
              </a:solidFill>
              <a:effectLst/>
              <a:latin typeface="Times New Roman" pitchFamily="18" charset="0"/>
              <a:ea typeface="+mn-ea"/>
              <a:cs typeface="+mn-cs"/>
            </a:endParaRPr>
          </a:p>
          <a:p>
            <a:endParaRPr lang="en-US"/>
          </a:p>
        </p:txBody>
      </p:sp>
      <p:sp>
        <p:nvSpPr>
          <p:cNvPr id="4" name="Slide Number Placeholder 3">
            <a:extLst>
              <a:ext uri="{FF2B5EF4-FFF2-40B4-BE49-F238E27FC236}">
                <a16:creationId xmlns:a16="http://schemas.microsoft.com/office/drawing/2014/main" id="{35393B21-4E2F-86A6-D2FE-2A128AEF28A2}"/>
              </a:ext>
            </a:extLst>
          </p:cNvPr>
          <p:cNvSpPr>
            <a:spLocks noGrp="1"/>
          </p:cNvSpPr>
          <p:nvPr>
            <p:ph type="sldNum" sz="quarter" idx="5"/>
          </p:nvPr>
        </p:nvSpPr>
        <p:spPr/>
        <p:txBody>
          <a:bodyPr/>
          <a:lstStyle/>
          <a:p>
            <a:fld id="{55D68406-F15C-4303-97CE-0E3EE59880C4}" type="slidenum">
              <a:rPr lang="en-US" smtClean="0"/>
              <a:pPr/>
              <a:t>43</a:t>
            </a:fld>
            <a:endParaRPr lang="en-US"/>
          </a:p>
        </p:txBody>
      </p:sp>
    </p:spTree>
    <p:extLst>
      <p:ext uri="{BB962C8B-B14F-4D97-AF65-F5344CB8AC3E}">
        <p14:creationId xmlns:p14="http://schemas.microsoft.com/office/powerpoint/2010/main" val="1758955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The final rule was published in July with two effective dates. </a:t>
            </a:r>
            <a:r>
              <a:rPr lang="en-US" b="1"/>
              <a:t>(Click)</a:t>
            </a: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On October 22, 2025, we saw changes to pilot rules and privileges, repairman certification, maintenance, and tow-hitch installation, Class G airspace and right-of-way rules. </a:t>
            </a:r>
            <a:r>
              <a:rPr lang="en-US" b="1"/>
              <a:t>(Click)</a:t>
            </a: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In July of 2026, we’ll remove the light-sport aircraft definition from 14CFR § 1.1.  You’ll see changes to Airworthiness certification requirements and changes in operations, including operating limitations.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4</a:t>
            </a:fld>
            <a:endParaRPr lang="en-US"/>
          </a:p>
        </p:txBody>
      </p:sp>
    </p:spTree>
    <p:extLst>
      <p:ext uri="{BB962C8B-B14F-4D97-AF65-F5344CB8AC3E}">
        <p14:creationId xmlns:p14="http://schemas.microsoft.com/office/powerpoint/2010/main" val="23006813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sources on this slide provide more detailed information on the MOSAIC rule and sport pilot (and flight instructor with a sport pilot rating) certification, privileges, and limitations.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kern="100">
              <a:effectLst/>
              <a:ea typeface="Aptos" panose="020B0004020202020204" pitchFamily="34" charset="0"/>
              <a:cs typeface="Times New Roman"/>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kern="100" err="1">
                <a:effectLst/>
                <a:ea typeface="Aptos" panose="020B0004020202020204" pitchFamily="34" charset="0"/>
                <a:cs typeface="Times New Roman"/>
              </a:rPr>
              <a:t>eCFR</a:t>
            </a:r>
            <a:r>
              <a:rPr lang="en-US" sz="1200" b="1" kern="100">
                <a:effectLst/>
                <a:ea typeface="Aptos" panose="020B0004020202020204" pitchFamily="34" charset="0"/>
                <a:cs typeface="Times New Roman"/>
              </a:rPr>
              <a:t> is also not updated until the govt reopens so the only place to find the new regulations is on the link on the slide.  </a:t>
            </a:r>
          </a:p>
          <a:p>
            <a:endParaRPr lang="en-US"/>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44</a:t>
            </a:fld>
            <a:endParaRPr lang="en-US"/>
          </a:p>
        </p:txBody>
      </p:sp>
    </p:spTree>
    <p:extLst>
      <p:ext uri="{BB962C8B-B14F-4D97-AF65-F5344CB8AC3E}">
        <p14:creationId xmlns:p14="http://schemas.microsoft.com/office/powerpoint/2010/main" val="40252276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45</a:t>
            </a:fld>
            <a:endParaRPr lang="en-US"/>
          </a:p>
        </p:txBody>
      </p:sp>
    </p:spTree>
    <p:extLst>
      <p:ext uri="{BB962C8B-B14F-4D97-AF65-F5344CB8AC3E}">
        <p14:creationId xmlns:p14="http://schemas.microsoft.com/office/powerpoint/2010/main" val="4331974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7A0C4-74FE-7799-4AB8-F2FDFAC0D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5A9A4A-DD8B-8795-30CF-0CF0546B07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7E0D79-9F63-D71C-C7DB-51D7642C0898}"/>
              </a:ext>
            </a:extLst>
          </p:cNvPr>
          <p:cNvSpPr>
            <a:spLocks noGrp="1"/>
          </p:cNvSpPr>
          <p:nvPr>
            <p:ph type="body" idx="1"/>
          </p:nvPr>
        </p:nvSpPr>
        <p:spPr/>
        <p:txBody>
          <a:bodyPr/>
          <a:lstStyle/>
          <a:p>
            <a:pPr eaLnBrk="1" hangingPunct="1"/>
            <a:endParaRPr lang="en-US" i="1">
              <a:latin typeface="Times New Roman" pitchFamily="18" charset="0"/>
              <a:ea typeface="ＭＳ Ｐゴシック" pitchFamily="34" charset="-128"/>
            </a:endParaRPr>
          </a:p>
          <a:p>
            <a:pPr eaLnBrk="1" hangingPunct="1"/>
            <a:endParaRPr lang="en-US" i="1">
              <a:latin typeface="Times New Roman" pitchFamily="18" charset="0"/>
              <a:ea typeface="ＭＳ Ｐゴシック" pitchFamily="34" charset="-128"/>
            </a:endParaRPr>
          </a:p>
          <a:p>
            <a:pPr eaLnBrk="1" hangingPunct="1"/>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(The End)</a:t>
            </a:r>
            <a:endParaRPr lang="en-US" b="1"/>
          </a:p>
        </p:txBody>
      </p:sp>
      <p:sp>
        <p:nvSpPr>
          <p:cNvPr id="4" name="Slide Number Placeholder 3">
            <a:extLst>
              <a:ext uri="{FF2B5EF4-FFF2-40B4-BE49-F238E27FC236}">
                <a16:creationId xmlns:a16="http://schemas.microsoft.com/office/drawing/2014/main" id="{D61C3D7C-7F35-96C6-83D1-17830C7E1AD3}"/>
              </a:ext>
            </a:extLst>
          </p:cNvPr>
          <p:cNvSpPr>
            <a:spLocks noGrp="1"/>
          </p:cNvSpPr>
          <p:nvPr>
            <p:ph type="sldNum" sz="quarter" idx="5"/>
          </p:nvPr>
        </p:nvSpPr>
        <p:spPr/>
        <p:txBody>
          <a:bodyPr/>
          <a:lstStyle/>
          <a:p>
            <a:fld id="{55D68406-F15C-4303-97CE-0E3EE59880C4}" type="slidenum">
              <a:rPr lang="en-US" smtClean="0"/>
              <a:pPr/>
              <a:t>46</a:t>
            </a:fld>
            <a:endParaRPr lang="en-US"/>
          </a:p>
        </p:txBody>
      </p:sp>
    </p:spTree>
    <p:extLst>
      <p:ext uri="{BB962C8B-B14F-4D97-AF65-F5344CB8AC3E}">
        <p14:creationId xmlns:p14="http://schemas.microsoft.com/office/powerpoint/2010/main" val="1853794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5</a:t>
            </a:fld>
            <a:endParaRPr lang="en-US"/>
          </a:p>
        </p:txBody>
      </p:sp>
    </p:spTree>
    <p:extLst>
      <p:ext uri="{BB962C8B-B14F-4D97-AF65-F5344CB8AC3E}">
        <p14:creationId xmlns:p14="http://schemas.microsoft.com/office/powerpoint/2010/main" val="1831754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9A895D-F1B2-4238-92B1-93B3C1FCF0B4}" type="slidenum">
              <a:rPr lang="en-US"/>
              <a:pPr/>
              <a:t>6</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(1) With the changes introduced in the MOSAIC rule, sport pilots are no longer limited to only operating light-sport aircraft as previously defined in § 1.1. This definition will be removed with the new rule as of July 24, </a:t>
            </a:r>
            <a:r>
              <a:rPr lang="en-US" b="1">
                <a:solidFill>
                  <a:srgbClr val="FF0000"/>
                </a:solidFill>
              </a:rPr>
              <a:t>2026</a:t>
            </a:r>
            <a:r>
              <a:rPr lang="en-US"/>
              <a:t>. </a:t>
            </a:r>
          </a:p>
          <a:p>
            <a:endParaRPr lang="en-US"/>
          </a:p>
          <a:p>
            <a:r>
              <a:rPr lang="en-US"/>
              <a:t>With this change, the FAA transitioned the aircraft design and performance limitations for the aircraft sport pilots can operate to part 61.  The new § 61.316 prescribes these limitations.</a:t>
            </a:r>
          </a:p>
          <a:p>
            <a:endParaRPr lang="en-US"/>
          </a:p>
          <a:p>
            <a:r>
              <a:rPr lang="en-US"/>
              <a:t>As of the October 22, 2025, effective date of the rule, sport pilots (and pilots with a higher-grade pilot certificate exercising sport pilot privileges) may operate aircraft that meet the § 61.316 performance and design limitations.</a:t>
            </a:r>
          </a:p>
          <a:p>
            <a:endParaRPr lang="en-US"/>
          </a:p>
          <a:p>
            <a:r>
              <a:rPr lang="en-US"/>
              <a:t>It is important to note that aircraft may still be </a:t>
            </a:r>
            <a:r>
              <a:rPr lang="en-US" i="1"/>
              <a:t>certified</a:t>
            </a:r>
            <a:r>
              <a:rPr lang="en-US"/>
              <a:t> as light-sport category aircraft, however an aircraft in this certification category may not inherently meet the new § 61.316 performance and design limitations. In other words, some aircraft certified in the light-sport category may not be eligible for sport pilot operations. Sport pilots may only operate aircraft meeting the § 61.316 limitations regardless of the aircraft certification category. Similarly, flight instructors with a sport pilot rating may only provide flight training in an aircraft that meets the § 61.316 limitations.</a:t>
            </a:r>
          </a:p>
          <a:p>
            <a:endParaRPr lang="en-US"/>
          </a:p>
          <a:p>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a:t>(2) Let’s take a closer look at the § 61.316 performance and design limitations. </a:t>
            </a:r>
            <a:r>
              <a:rPr lang="en-US" b="1"/>
              <a:t>(Click)</a:t>
            </a:r>
            <a:endParaRPr lang="en-US"/>
          </a:p>
          <a:p>
            <a:endParaRPr lang="en-US"/>
          </a:p>
          <a:p>
            <a:endParaRPr lang="en-US"/>
          </a:p>
          <a:p>
            <a:r>
              <a:rPr lang="en-US"/>
              <a:t>Many of the former § 1.1 “light-sport aircraft” criteria have been incorporated into the new § 61.316. However, there are some notable changes:</a:t>
            </a:r>
          </a:p>
          <a:p>
            <a:endParaRPr lang="en-US"/>
          </a:p>
          <a:p>
            <a:pPr marL="171450" indent="-171450">
              <a:buFontTx/>
              <a:buChar char="-"/>
            </a:pPr>
            <a:r>
              <a:rPr lang="en-US"/>
              <a:t>There is no longer a prescribed weight or speed limitation for the aircraft a sport pilot may operate.</a:t>
            </a:r>
          </a:p>
          <a:p>
            <a:pPr marL="171450" indent="-171450">
              <a:buFontTx/>
              <a:buChar char="-"/>
            </a:pPr>
            <a:r>
              <a:rPr lang="en-US"/>
              <a:t>There is no limitation on powerplant type for the aircraft a sport pilot may operate. However, a sport pilot may not operate an aircraft requiring a pilot type rating and therefore cannot operate a turbojet powered aircraft.</a:t>
            </a:r>
          </a:p>
          <a:p>
            <a:pPr marL="171450" indent="-171450">
              <a:buFontTx/>
              <a:buChar char="-"/>
            </a:pPr>
            <a:r>
              <a:rPr lang="en-US"/>
              <a:t>The maximum stalling speed or minimum steady flight speed without the use of lift-enhancing devices (VS1) has been increased for airplanes. A sport pilot may operate airplanes with a VS1 speed of 59 knots calibrated airspeed (CAS) or less.</a:t>
            </a:r>
          </a:p>
          <a:p>
            <a:pPr marL="628650" lvl="1" indent="-171450">
              <a:buFontTx/>
              <a:buChar char="-"/>
            </a:pPr>
            <a:r>
              <a:rPr lang="en-US"/>
              <a:t>Glider and weight shift control aircraft categories retain the maximum VS1 of 45 knots CAS for sport pilot operations.</a:t>
            </a:r>
          </a:p>
          <a:p>
            <a:pPr marL="171450" lvl="0" indent="-171450">
              <a:buFontTx/>
              <a:buChar char="-"/>
            </a:pPr>
            <a:r>
              <a:rPr lang="en-US"/>
              <a:t>Under the new rule, a sport pilot may operate an airplane with a seating capacity of four persons. Other aircraft categories allow a maximum seating capacity of two persons. </a:t>
            </a:r>
          </a:p>
          <a:p>
            <a:pPr marL="628650" lvl="1" indent="-171450">
              <a:buFontTx/>
              <a:buChar char="-"/>
            </a:pPr>
            <a:r>
              <a:rPr lang="en-US"/>
              <a:t>Regardless of seating capacity, a sport pilot may not act as pilot in command while carrying more than one passenger.</a:t>
            </a:r>
          </a:p>
          <a:p>
            <a:pPr marL="171450" lvl="0" indent="-171450">
              <a:buFontTx/>
              <a:buChar char="-"/>
            </a:pPr>
            <a:r>
              <a:rPr lang="en-US"/>
              <a:t>Sport pilots are permitted to act as pilot in command of an aircraft with retractable landing gear or a manual controllable pitch propeller.</a:t>
            </a:r>
          </a:p>
          <a:p>
            <a:pPr marL="628650" lvl="1" indent="-171450">
              <a:buFontTx/>
              <a:buChar char="-"/>
            </a:pPr>
            <a:r>
              <a:rPr lang="en-US"/>
              <a:t>These privileges require specific additional training and endorsement. We will look at these more closely in an upcoming slide.</a:t>
            </a:r>
          </a:p>
          <a:p>
            <a:pPr marL="171450" lvl="0" indent="-171450">
              <a:buFontTx/>
              <a:buChar char="-"/>
            </a:pPr>
            <a:r>
              <a:rPr lang="en-US"/>
              <a:t>The new rules (as accommodated by § 61.316) allow a new rotorcraft-helicopter privilege (only those equipped and certificated with the simplified flight controls designation) for sport pilots. We will also look at this in more detail.</a:t>
            </a:r>
          </a:p>
          <a:p>
            <a:pPr marL="0" lvl="0" indent="0">
              <a:buFontTx/>
              <a:buNone/>
            </a:pPr>
            <a:endParaRPr lang="en-US"/>
          </a:p>
          <a:p>
            <a:pPr marL="0" lvl="0" indent="0">
              <a:buFontTx/>
              <a:buNone/>
            </a:pPr>
            <a:endParaRPr lang="en-US"/>
          </a:p>
          <a:p>
            <a:pPr marL="0" lvl="0" indent="0">
              <a:buFontTx/>
              <a:buNone/>
            </a:pPr>
            <a:r>
              <a:rPr lang="en-US"/>
              <a:t>(3) Finally, it is important to note that the § 61.316 performance and design limitations require the aircraft to have met those criteria “since its original certification.”</a:t>
            </a:r>
          </a:p>
          <a:p>
            <a:pPr marL="171450" lvl="0" indent="-171450">
              <a:buFontTx/>
              <a:buChar char="-"/>
            </a:pPr>
            <a:r>
              <a:rPr lang="en-US"/>
              <a:t>In other words, an aircraft that did not meet § 61.316 limitations at the time of its original certification may not be brought into compliance through modifications made after that original certification.</a:t>
            </a:r>
          </a:p>
          <a:p>
            <a:pPr marL="628650" lvl="1" indent="-171450">
              <a:buFontTx/>
              <a:buChar char="-"/>
            </a:pPr>
            <a:r>
              <a:rPr lang="en-US"/>
              <a:t>For example, an airplane with six seats that has had seats removed to two seats (leaving four remaining seats) would not qualify for sport pilot operations.</a:t>
            </a:r>
          </a:p>
          <a:p>
            <a:pPr marL="628650" lvl="1" indent="-171450">
              <a:buFontTx/>
              <a:buChar char="-"/>
            </a:pPr>
            <a:r>
              <a:rPr lang="en-US"/>
              <a:t>Similarly, an airplane originally certified with a maximum VS1 stalling speed greater than 59 knots CAS would not qualify for sport pilot operations even if that aircraft had aftermarket modifications lowering that stalling speed.</a:t>
            </a:r>
          </a:p>
          <a:p>
            <a:pPr marL="0" lvl="0" indent="0">
              <a:buFontTx/>
              <a:buNone/>
            </a:pP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pitchFamily="18" charset="0"/>
                <a:ea typeface="ＭＳ Ｐゴシック" pitchFamily="34" charset="-128"/>
              </a:rPr>
              <a:t>(Next Slide)</a:t>
            </a:r>
            <a:endParaRPr lang="en-US" b="1"/>
          </a:p>
          <a:p>
            <a:endParaRPr lang="en-US"/>
          </a:p>
          <a:p>
            <a:endParaRPr lang="en-US"/>
          </a:p>
          <a:p>
            <a:endParaRPr lang="en-US"/>
          </a:p>
        </p:txBody>
      </p:sp>
    </p:spTree>
    <p:extLst>
      <p:ext uri="{BB962C8B-B14F-4D97-AF65-F5344CB8AC3E}">
        <p14:creationId xmlns:p14="http://schemas.microsoft.com/office/powerpoint/2010/main" val="1152830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0">
                <a:latin typeface="Times New Roman" pitchFamily="18" charset="0"/>
                <a:ea typeface="ＭＳ Ｐゴシック" pitchFamily="34" charset="-128"/>
              </a:rPr>
              <a:t>Here’s some additional detail on Original Certification. </a:t>
            </a:r>
            <a:r>
              <a:rPr lang="en-US" b="1"/>
              <a:t>(Click)</a:t>
            </a: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b="0" i="0">
              <a:latin typeface="Times New Roman" pitchFamily="18" charset="0"/>
              <a:ea typeface="ＭＳ Ｐゴシック" pitchFamily="34" charset="-128"/>
            </a:endParaRPr>
          </a:p>
          <a:p>
            <a:pPr lvl="1" fontAlgn="base"/>
            <a:r>
              <a:rPr lang="en-US" sz="1200" b="0" u="none" strike="noStrike" kern="1200">
                <a:solidFill>
                  <a:schemeClr val="tx1"/>
                </a:solidFill>
                <a:effectLst/>
                <a:latin typeface="Times New Roman" pitchFamily="18" charset="0"/>
                <a:ea typeface="+mn-ea"/>
                <a:cs typeface="+mn-cs"/>
              </a:rPr>
              <a:t>Aircraft Conformity Since Original Aircraft Certification. The § 1.1 Light-sport aircraft definition previously required an aircraft to have met all design requirements since its original certification. The MOSAIC final rule retains the “since its original certification” requirement for aircraft performance and design requirements in new § 61.316(a). </a:t>
            </a:r>
          </a:p>
          <a:p>
            <a:pPr lvl="1" fontAlgn="base"/>
            <a:endParaRPr lang="en-US" sz="1200" b="0" u="none" strike="noStrike" kern="1200">
              <a:solidFill>
                <a:schemeClr val="tx1"/>
              </a:solidFill>
              <a:effectLst/>
              <a:latin typeface="Times New Roman" pitchFamily="18" charset="0"/>
              <a:ea typeface="+mn-ea"/>
              <a:cs typeface="+mn-cs"/>
            </a:endParaRPr>
          </a:p>
          <a:p>
            <a:pPr lvl="1" fontAlgn="base"/>
            <a:r>
              <a:rPr lang="en-US" sz="1200" b="0" u="none" strike="noStrike" kern="1200">
                <a:solidFill>
                  <a:schemeClr val="tx1"/>
                </a:solidFill>
                <a:effectLst/>
                <a:latin typeface="Times New Roman" pitchFamily="18" charset="0"/>
                <a:ea typeface="+mn-ea"/>
                <a:cs typeface="+mn-cs"/>
              </a:rPr>
              <a:t>Sport pilots cannot operate an aircraft that has been modified since its original certification to otherwise qualify an aircraft for sport pilot use under § 61.316(a). </a:t>
            </a:r>
          </a:p>
          <a:p>
            <a:pPr lvl="1" fontAlgn="base"/>
            <a:endParaRPr lang="en-US" sz="1200" b="0" u="none" strike="noStrike" kern="1200">
              <a:solidFill>
                <a:schemeClr val="tx1"/>
              </a:solidFill>
              <a:effectLst/>
              <a:latin typeface="Times New Roman" pitchFamily="18" charset="0"/>
              <a:ea typeface="+mn-ea"/>
              <a:cs typeface="+mn-cs"/>
            </a:endParaRPr>
          </a:p>
          <a:p>
            <a:pPr lvl="1" fontAlgn="base"/>
            <a:r>
              <a:rPr lang="en-US" sz="1200" b="0" u="none" strike="noStrike" kern="1200">
                <a:solidFill>
                  <a:schemeClr val="tx1"/>
                </a:solidFill>
                <a:effectLst/>
                <a:latin typeface="Times New Roman" pitchFamily="18" charset="0"/>
                <a:ea typeface="+mn-ea"/>
                <a:cs typeface="+mn-cs"/>
              </a:rPr>
              <a:t>Modifications to an aircraft to meet § 61.316(a) criteria may allow operation of aircraft with overall increased complexity to a level that is inappropriate for the skill and training capabilities of the sport pilot. </a:t>
            </a:r>
          </a:p>
          <a:p>
            <a:pPr lvl="1" fontAlgn="base"/>
            <a:endParaRPr lang="en-US" sz="1200" b="0" u="none" strike="noStrike" kern="1200">
              <a:solidFill>
                <a:schemeClr val="tx1"/>
              </a:solidFill>
              <a:effectLst/>
              <a:latin typeface="Times New Roman" pitchFamily="18" charset="0"/>
              <a:ea typeface="+mn-ea"/>
              <a:cs typeface="+mn-cs"/>
            </a:endParaRPr>
          </a:p>
          <a:p>
            <a:pPr lvl="1" fontAlgn="base"/>
            <a:r>
              <a:rPr lang="en-US" sz="1200" b="0" u="none" strike="noStrike" kern="1200">
                <a:solidFill>
                  <a:schemeClr val="tx1"/>
                </a:solidFill>
                <a:effectLst/>
                <a:latin typeface="Times New Roman" pitchFamily="18" charset="0"/>
                <a:ea typeface="+mn-ea"/>
                <a:cs typeface="+mn-cs"/>
              </a:rPr>
              <a:t>Therefore, sport pilots may only act as PIC of an aircraft meeting the performance limits and design requirements of § 61.316(a) if that aircraft meets those requirements since its original certification. </a:t>
            </a:r>
          </a:p>
          <a:p>
            <a:pPr lvl="1" fontAlgn="base"/>
            <a:endParaRPr lang="en-US" sz="1200" b="0" u="none" strike="noStrike" kern="1200">
              <a:solidFill>
                <a:schemeClr val="tx1"/>
              </a:solidFill>
              <a:effectLst/>
              <a:latin typeface="Times New Roman" pitchFamily="18" charset="0"/>
              <a:ea typeface="+mn-ea"/>
              <a:cs typeface="+mn-cs"/>
            </a:endParaRPr>
          </a:p>
          <a:p>
            <a:pPr lvl="1" fontAlgn="base"/>
            <a:r>
              <a:rPr lang="en-US" sz="1200" b="0" u="none" strike="noStrike" kern="1200">
                <a:solidFill>
                  <a:schemeClr val="tx1"/>
                </a:solidFill>
                <a:effectLst/>
                <a:latin typeface="Times New Roman" pitchFamily="18" charset="0"/>
                <a:ea typeface="+mn-ea"/>
                <a:cs typeface="+mn-cs"/>
              </a:rPr>
              <a:t>Modifications made after original certification cannot be used to qualify an aircraft for sport pilot use under § 61.316.</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0">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a:latin typeface="Times New Roman" pitchFamily="18" charset="0"/>
                <a:ea typeface="ＭＳ Ｐゴシック" pitchFamily="34" charset="-128"/>
              </a:rPr>
              <a:t> </a:t>
            </a:r>
            <a:r>
              <a:rPr lang="en-US" b="1">
                <a:latin typeface="Times New Roman" pitchFamily="18" charset="0"/>
                <a:ea typeface="ＭＳ Ｐゴシック" pitchFamily="34" charset="-128"/>
              </a:rPr>
              <a:t>(Next Slide)</a:t>
            </a:r>
            <a:endParaRPr lang="en-US" b="1"/>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7</a:t>
            </a:fld>
            <a:endParaRPr lang="en-US"/>
          </a:p>
        </p:txBody>
      </p:sp>
    </p:spTree>
    <p:extLst>
      <p:ext uri="{BB962C8B-B14F-4D97-AF65-F5344CB8AC3E}">
        <p14:creationId xmlns:p14="http://schemas.microsoft.com/office/powerpoint/2010/main" val="2654713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n-US" b="0" i="1">
              <a:latin typeface="Times New Roman" pitchFamily="18" charset="0"/>
              <a:ea typeface="ＭＳ Ｐゴシック" pitchFamily="34" charset="-128"/>
            </a:endParaRPr>
          </a:p>
          <a:p>
            <a:r>
              <a:rPr lang="en-US">
                <a:latin typeface="Times New Roman"/>
                <a:cs typeface="Times New Roman"/>
              </a:rPr>
              <a:t>FAA identified NTSB accident data that shows there were more fatalities in the departure phase (takeoff and initial climb, V</a:t>
            </a:r>
            <a:r>
              <a:rPr lang="en-US" baseline="-25000">
                <a:latin typeface="Times New Roman"/>
                <a:cs typeface="Times New Roman"/>
              </a:rPr>
              <a:t>S1</a:t>
            </a:r>
            <a:r>
              <a:rPr lang="en-US">
                <a:latin typeface="Times New Roman"/>
                <a:cs typeface="Times New Roman"/>
              </a:rPr>
              <a:t> no flaps configuration) than in the arrival phase (approach and landing, V</a:t>
            </a:r>
            <a:r>
              <a:rPr lang="en-US" baseline="-25000">
                <a:latin typeface="Times New Roman"/>
                <a:cs typeface="Times New Roman"/>
              </a:rPr>
              <a:t>S0</a:t>
            </a:r>
            <a:r>
              <a:rPr lang="en-US">
                <a:latin typeface="Times New Roman"/>
                <a:cs typeface="Times New Roman"/>
              </a:rPr>
              <a:t>, flaps configuration). NTSB states that takeoff begins at the application of takeoff power and the initial climb ends upon reaching enroute (cruise) altitude and the landing phase begins at flare and ends when the aircraft comes to a stop or exits the runway. Given the accident data from the NTSB and that departure for most light sport aircraft occurs in a V</a:t>
            </a:r>
            <a:r>
              <a:rPr lang="en-US" baseline="-25000">
                <a:latin typeface="Times New Roman"/>
                <a:cs typeface="Times New Roman"/>
              </a:rPr>
              <a:t>S1</a:t>
            </a:r>
            <a:r>
              <a:rPr lang="en-US">
                <a:latin typeface="Times New Roman"/>
                <a:cs typeface="Times New Roman"/>
              </a:rPr>
              <a:t> configuration, FAA has determined that using  a V</a:t>
            </a:r>
            <a:r>
              <a:rPr lang="en-US" baseline="-25000">
                <a:latin typeface="Times New Roman"/>
                <a:cs typeface="Times New Roman"/>
              </a:rPr>
              <a:t>S1</a:t>
            </a:r>
            <a:r>
              <a:rPr lang="en-US">
                <a:latin typeface="Times New Roman"/>
                <a:cs typeface="Times New Roman"/>
              </a:rPr>
              <a:t> maximum stalling speed limitation is more appropriate for indirectly limiting what aircraft sports pilots can operate because more fatalities occur in the departure phase (V</a:t>
            </a:r>
            <a:r>
              <a:rPr lang="en-US" baseline="-25000">
                <a:latin typeface="Times New Roman"/>
                <a:cs typeface="Times New Roman"/>
              </a:rPr>
              <a:t>S1</a:t>
            </a:r>
            <a:r>
              <a:rPr lang="en-US">
                <a:latin typeface="Times New Roman"/>
                <a:cs typeface="Times New Roman"/>
              </a:rPr>
              <a:t> configuration). </a:t>
            </a:r>
          </a:p>
          <a:p>
            <a:endParaRPr lang="en-US"/>
          </a:p>
          <a:p>
            <a:r>
              <a:rPr lang="en-US">
                <a:latin typeface="Times New Roman"/>
                <a:cs typeface="Times New Roman"/>
              </a:rPr>
              <a:t>MOSAIC separates pilot certification and operational requirements from aircraft certification. This briefing focusing on sport pilot certification and privileges and, as discussed, § 61.316 establishes performance and design requirements for the aircraft sport pilots may operate. It is important to understand that for the purposes of </a:t>
            </a:r>
            <a:r>
              <a:rPr lang="en-US" b="1">
                <a:latin typeface="Times New Roman"/>
                <a:cs typeface="Times New Roman"/>
              </a:rPr>
              <a:t>light sport aircraft certification, </a:t>
            </a:r>
            <a:r>
              <a:rPr lang="en-US" b="0">
                <a:latin typeface="Times New Roman"/>
                <a:cs typeface="Times New Roman"/>
              </a:rPr>
              <a:t>different criteria area used due to different priorities in aircraft certification. Specifically, </a:t>
            </a:r>
            <a:r>
              <a:rPr lang="en-US">
                <a:latin typeface="Times New Roman"/>
                <a:cs typeface="Times New Roman"/>
              </a:rPr>
              <a:t>§ 22.100 uses Vs0 of 61 knots.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atin typeface="Times New Roman"/>
                <a:cs typeface="Times New Roman"/>
              </a:rPr>
              <a:t>As a result, this final rule revises the existing maximum V</a:t>
            </a:r>
            <a:r>
              <a:rPr lang="en-US" baseline="-25000">
                <a:latin typeface="Times New Roman"/>
                <a:cs typeface="Times New Roman"/>
              </a:rPr>
              <a:t>S1</a:t>
            </a:r>
            <a:r>
              <a:rPr lang="en-US">
                <a:latin typeface="Times New Roman"/>
                <a:cs typeface="Times New Roman"/>
              </a:rPr>
              <a:t> CAS stalling speed to 59 knots to indirectly limit cruise speed and other performance characteristics of airplanes that a sport pilot can operate, whereas use of the V</a:t>
            </a:r>
            <a:r>
              <a:rPr lang="en-US" baseline="-25000">
                <a:latin typeface="Times New Roman"/>
                <a:cs typeface="Times New Roman"/>
              </a:rPr>
              <a:t>S0</a:t>
            </a:r>
            <a:r>
              <a:rPr lang="en-US">
                <a:latin typeface="Times New Roman"/>
                <a:cs typeface="Times New Roman"/>
              </a:rPr>
              <a:t> maximum stalling speed of 61 knots, at a minimum, would then substantially increase the V</a:t>
            </a:r>
            <a:r>
              <a:rPr lang="en-US" baseline="-25000">
                <a:latin typeface="Times New Roman"/>
                <a:cs typeface="Times New Roman"/>
              </a:rPr>
              <a:t>S1</a:t>
            </a:r>
            <a:r>
              <a:rPr lang="en-US">
                <a:latin typeface="Times New Roman"/>
                <a:cs typeface="Times New Roman"/>
              </a:rPr>
              <a:t> stalling speed and further expand the performance characteristics of these airplanes. In turn, this would inappropriately permit sport pilots to operate larger, faster, and more complex airplanes outside the scope of their minimal training and experience requirements that a sport pilot receives. Using V</a:t>
            </a:r>
            <a:r>
              <a:rPr lang="en-US" baseline="-25000">
                <a:latin typeface="Times New Roman"/>
                <a:cs typeface="Times New Roman"/>
              </a:rPr>
              <a:t>S1</a:t>
            </a:r>
            <a:r>
              <a:rPr lang="en-US">
                <a:latin typeface="Times New Roman"/>
                <a:cs typeface="Times New Roman"/>
              </a:rPr>
              <a:t> CAS more effectively limits airplane performance characteristics to the training and skills expected of a sport pilot rather than a maximum V</a:t>
            </a:r>
            <a:r>
              <a:rPr lang="en-US" baseline="-25000">
                <a:latin typeface="Times New Roman"/>
                <a:cs typeface="Times New Roman"/>
              </a:rPr>
              <a:t>S0</a:t>
            </a:r>
            <a:r>
              <a:rPr lang="en-US">
                <a:latin typeface="Times New Roman"/>
                <a:cs typeface="Times New Roman"/>
              </a:rPr>
              <a:t> stalling speed limitation of 61 knots, which would permit airplanes with greater overall performance characteristics, thereby necessitating a greater level of pilot training and proficiency validation.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atin typeface="Times New Roman"/>
                <a:cs typeface="Times New Roman"/>
              </a:rPr>
              <a:t>Sport pilots are no longer limited to operating “light-sport aircraft” but similarly, not all newly certified light-sport aircraft will meet § 61.316 to be eligible for sport pilot operations because of this separation between pilot requirements and aircraft certification requirements. A light-sport airplane with a V</a:t>
            </a:r>
            <a:r>
              <a:rPr lang="en-US" baseline="-25000">
                <a:latin typeface="Times New Roman"/>
                <a:cs typeface="Times New Roman"/>
              </a:rPr>
              <a:t>S1</a:t>
            </a:r>
            <a:r>
              <a:rPr lang="en-US">
                <a:latin typeface="Times New Roman"/>
                <a:cs typeface="Times New Roman"/>
              </a:rPr>
              <a:t> greater than 59 knots could not be operated using sport pilot privileges.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b="1">
              <a:latin typeface="Times New Roman" pitchFamily="18" charset="0"/>
              <a:ea typeface="ＭＳ Ｐゴシック" pitchFamily="34"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a:latin typeface="Times New Roman"/>
                <a:ea typeface="ＭＳ Ｐゴシック"/>
                <a:cs typeface="Times New Roman"/>
              </a:rPr>
              <a:t>(Next Slide)</a:t>
            </a:r>
          </a:p>
          <a:p>
            <a:endParaRPr lang="en-US"/>
          </a:p>
        </p:txBody>
      </p:sp>
      <p:sp>
        <p:nvSpPr>
          <p:cNvPr id="4" name="Slide Number Placeholder 3"/>
          <p:cNvSpPr>
            <a:spLocks noGrp="1"/>
          </p:cNvSpPr>
          <p:nvPr>
            <p:ph type="sldNum" sz="quarter" idx="5"/>
          </p:nvPr>
        </p:nvSpPr>
        <p:spPr/>
        <p:txBody>
          <a:bodyPr/>
          <a:lstStyle/>
          <a:p>
            <a:fld id="{55D68406-F15C-4303-97CE-0E3EE59880C4}" type="slidenum">
              <a:rPr lang="en-US" smtClean="0"/>
              <a:pPr/>
              <a:t>8</a:t>
            </a:fld>
            <a:endParaRPr lang="en-US"/>
          </a:p>
        </p:txBody>
      </p:sp>
    </p:spTree>
    <p:extLst>
      <p:ext uri="{BB962C8B-B14F-4D97-AF65-F5344CB8AC3E}">
        <p14:creationId xmlns:p14="http://schemas.microsoft.com/office/powerpoint/2010/main" val="2175493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68406-F15C-4303-97CE-0E3EE59880C4}" type="slidenum">
              <a:rPr lang="en-US" smtClean="0"/>
              <a:pPr/>
              <a:t>10</a:t>
            </a:fld>
            <a:endParaRPr lang="en-US"/>
          </a:p>
        </p:txBody>
      </p:sp>
    </p:spTree>
    <p:extLst>
      <p:ext uri="{BB962C8B-B14F-4D97-AF65-F5344CB8AC3E}">
        <p14:creationId xmlns:p14="http://schemas.microsoft.com/office/powerpoint/2010/main" val="955554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3490" name="Rectangle 1026"/>
          <p:cNvSpPr>
            <a:spLocks noGrp="1" noChangeArrowheads="1"/>
          </p:cNvSpPr>
          <p:nvPr>
            <p:ph type="ctrTitle"/>
          </p:nvPr>
        </p:nvSpPr>
        <p:spPr>
          <a:xfrm>
            <a:off x="2059659" y="333559"/>
            <a:ext cx="4983162" cy="1395412"/>
          </a:xfrm>
        </p:spPr>
        <p:txBody>
          <a:bodyPr anchor="t"/>
          <a:lstStyle>
            <a:lvl1pPr>
              <a:defRPr/>
            </a:lvl1pPr>
          </a:lstStyle>
          <a:p>
            <a:pPr lvl="0"/>
            <a:r>
              <a:rPr lang="en-US" noProof="0"/>
              <a:t>Select to edit master title</a:t>
            </a:r>
          </a:p>
        </p:txBody>
      </p:sp>
      <p:sp>
        <p:nvSpPr>
          <p:cNvPr id="63491" name="Rectangle 1027"/>
          <p:cNvSpPr>
            <a:spLocks noGrp="1" noChangeArrowheads="1"/>
          </p:cNvSpPr>
          <p:nvPr>
            <p:ph type="subTitle" idx="1"/>
          </p:nvPr>
        </p:nvSpPr>
        <p:spPr>
          <a:xfrm>
            <a:off x="2062834" y="1775009"/>
            <a:ext cx="4951412" cy="1067092"/>
          </a:xfrm>
        </p:spPr>
        <p:txBody>
          <a:bodyPr/>
          <a:lstStyle>
            <a:lvl1pPr marL="0" indent="0">
              <a:buFontTx/>
              <a:buNone/>
              <a:defRPr sz="3200">
                <a:solidFill>
                  <a:schemeClr val="bg2"/>
                </a:solidFill>
              </a:defRPr>
            </a:lvl1pPr>
          </a:lstStyle>
          <a:p>
            <a:pPr lvl="0"/>
            <a:r>
              <a:rPr lang="en-US" noProof="0"/>
              <a:t>Select to edit master subtitle</a:t>
            </a:r>
          </a:p>
        </p:txBody>
      </p:sp>
      <p:sp>
        <p:nvSpPr>
          <p:cNvPr id="63515" name="Text Box 1051"/>
          <p:cNvSpPr txBox="1">
            <a:spLocks noChangeArrowheads="1"/>
          </p:cNvSpPr>
          <p:nvPr userDrawn="1"/>
        </p:nvSpPr>
        <p:spPr bwMode="auto">
          <a:xfrm>
            <a:off x="489498" y="3123185"/>
            <a:ext cx="4822825" cy="1069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600">
                <a:solidFill>
                  <a:srgbClr val="1D2F68"/>
                </a:solidFill>
              </a:rPr>
              <a:t>Presented to:</a:t>
            </a:r>
          </a:p>
          <a:p>
            <a:pPr>
              <a:buFontTx/>
              <a:buNone/>
            </a:pPr>
            <a:r>
              <a:rPr lang="en-US" sz="1600">
                <a:solidFill>
                  <a:srgbClr val="1D2F68"/>
                </a:solidFill>
              </a:rPr>
              <a:t>By:</a:t>
            </a:r>
          </a:p>
          <a:p>
            <a:pPr>
              <a:buFontTx/>
              <a:buNone/>
            </a:pPr>
            <a:r>
              <a:rPr lang="en-US" sz="1600">
                <a:solidFill>
                  <a:srgbClr val="1D2F68"/>
                </a:solidFill>
              </a:rPr>
              <a:t>Date:</a:t>
            </a:r>
          </a:p>
        </p:txBody>
      </p:sp>
    </p:spTree>
    <p:custDataLst>
      <p:tags r:id="rId1"/>
    </p:custData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1" y="1508127"/>
            <a:ext cx="3948113" cy="43910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95814" y="1508127"/>
            <a:ext cx="3949700" cy="43910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6266C2-23C9-4679-9EA6-D74DA6C8C265}" type="slidenum">
              <a:rPr lang="en-US"/>
              <a:pPr/>
              <a:t>‹#›</a:t>
            </a:fld>
            <a:endParaRPr lang="en-US"/>
          </a:p>
        </p:txBody>
      </p:sp>
    </p:spTree>
    <p:extLst>
      <p:ext uri="{BB962C8B-B14F-4D97-AF65-F5344CB8AC3E}">
        <p14:creationId xmlns:p14="http://schemas.microsoft.com/office/powerpoint/2010/main" val="3451763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1F6FF14-FC6A-41B6-B2DC-884C6B7C3F2E}" type="slidenum">
              <a:rPr lang="en-US"/>
              <a:pPr/>
              <a:t>‹#›</a:t>
            </a:fld>
            <a:endParaRPr lang="en-US"/>
          </a:p>
        </p:txBody>
      </p:sp>
    </p:spTree>
    <p:extLst>
      <p:ext uri="{BB962C8B-B14F-4D97-AF65-F5344CB8AC3E}">
        <p14:creationId xmlns:p14="http://schemas.microsoft.com/office/powerpoint/2010/main" val="763069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579F915-29B1-4ADF-B1F4-B9108899500C}" type="slidenum">
              <a:rPr lang="en-US"/>
              <a:pPr/>
              <a:t>‹#›</a:t>
            </a:fld>
            <a:endParaRPr lang="en-US"/>
          </a:p>
        </p:txBody>
      </p:sp>
    </p:spTree>
    <p:custDataLst>
      <p:tags r:id="rId1"/>
    </p:custDataLst>
    <p:extLst>
      <p:ext uri="{BB962C8B-B14F-4D97-AF65-F5344CB8AC3E}">
        <p14:creationId xmlns:p14="http://schemas.microsoft.com/office/powerpoint/2010/main" val="2974746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87D554-CBC1-41AB-90CF-337CEC897EAA}" type="slidenum">
              <a:rPr lang="en-US"/>
              <a:pPr/>
              <a:t>‹#›</a:t>
            </a:fld>
            <a:endParaRPr lang="en-US"/>
          </a:p>
        </p:txBody>
      </p:sp>
    </p:spTree>
    <p:extLst>
      <p:ext uri="{BB962C8B-B14F-4D97-AF65-F5344CB8AC3E}">
        <p14:creationId xmlns:p14="http://schemas.microsoft.com/office/powerpoint/2010/main" val="722857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548C2-BE9A-47BE-FD79-3719D2E200BE}"/>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3593A-59D5-4F71-5E6D-E771B7960B6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AB180B-3D6B-D98D-C713-151C29C10845}"/>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3391F048-FAC0-897B-8A68-2ED9CCA110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EA2499-51CA-A05C-52A7-92C0155E240B}"/>
              </a:ext>
            </a:extLst>
          </p:cNvPr>
          <p:cNvSpPr>
            <a:spLocks noGrp="1"/>
          </p:cNvSpPr>
          <p:nvPr>
            <p:ph type="sldNum" sz="quarter" idx="12"/>
          </p:nvPr>
        </p:nvSpPr>
        <p:spPr/>
        <p:txBody>
          <a:bodyPr/>
          <a:lstStyle/>
          <a:p>
            <a:fld id="{74438B1A-AF1B-4C8B-993E-1BADE62A2451}" type="slidenum">
              <a:rPr lang="en-US" smtClean="0"/>
              <a:pPr/>
              <a:t>‹#›</a:t>
            </a:fld>
            <a:endParaRPr lang="en-US"/>
          </a:p>
        </p:txBody>
      </p:sp>
    </p:spTree>
    <p:custDataLst>
      <p:tags r:id="rId1"/>
    </p:custDataLst>
    <p:extLst>
      <p:ext uri="{BB962C8B-B14F-4D97-AF65-F5344CB8AC3E}">
        <p14:creationId xmlns:p14="http://schemas.microsoft.com/office/powerpoint/2010/main" val="4022505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88A8E-11C5-0610-B720-B1F973FA8E3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0FCBA8-F6BC-A7F7-B7F8-5A4E2396A60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1D7860-AD51-C201-202F-DB43F97F07FA}"/>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7175FC4-64B7-2DBB-492C-453965EB00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E43354-4C28-FD55-9518-5AC4A0FEE899}"/>
              </a:ext>
            </a:extLst>
          </p:cNvPr>
          <p:cNvSpPr>
            <a:spLocks noGrp="1"/>
          </p:cNvSpPr>
          <p:nvPr>
            <p:ph type="sldNum" sz="quarter" idx="12"/>
          </p:nvPr>
        </p:nvSpPr>
        <p:spPr/>
        <p:txBody>
          <a:bodyPr/>
          <a:lstStyle/>
          <a:p>
            <a:fld id="{74438B1A-AF1B-4C8B-993E-1BADE62A2451}" type="slidenum">
              <a:rPr lang="en-US" smtClean="0"/>
              <a:pPr/>
              <a:t>‹#›</a:t>
            </a:fld>
            <a:endParaRPr lang="en-US"/>
          </a:p>
        </p:txBody>
      </p:sp>
    </p:spTree>
    <p:extLst>
      <p:ext uri="{BB962C8B-B14F-4D97-AF65-F5344CB8AC3E}">
        <p14:creationId xmlns:p14="http://schemas.microsoft.com/office/powerpoint/2010/main" val="2550783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bg1">
                    <a:lumMod val="65000"/>
                  </a:schemeClr>
                </a:solidFill>
                <a:latin typeface="Helvetica Neue Medium"/>
                <a:cs typeface="Helvetica Neue Medium"/>
              </a:defRPr>
            </a:lvl1pPr>
          </a:lstStyle>
          <a:p>
            <a:endParaRPr lang="en-US"/>
          </a:p>
        </p:txBody>
      </p:sp>
      <p:sp>
        <p:nvSpPr>
          <p:cNvPr id="9"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bg1">
                    <a:lumMod val="65000"/>
                  </a:schemeClr>
                </a:solidFill>
                <a:latin typeface="Helvetica Neue Medium"/>
                <a:cs typeface="Helvetica Neue Medium"/>
              </a:defRPr>
            </a:lvl1pPr>
          </a:lstStyle>
          <a:p>
            <a:endParaRPr lang="en-US"/>
          </a:p>
        </p:txBody>
      </p:sp>
      <p:sp>
        <p:nvSpPr>
          <p:cNvPr id="10" name="Rectangle 11"/>
          <p:cNvSpPr>
            <a:spLocks noGrp="1" noChangeArrowheads="1"/>
          </p:cNvSpPr>
          <p:nvPr>
            <p:ph type="sldNum" sz="quarter" idx="4"/>
          </p:nvPr>
        </p:nvSpPr>
        <p:spPr bwMode="auto">
          <a:xfrm>
            <a:off x="7426053" y="6248400"/>
            <a:ext cx="1130112"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a:p>
        </p:txBody>
      </p:sp>
    </p:spTree>
    <p:extLst>
      <p:ext uri="{BB962C8B-B14F-4D97-AF65-F5344CB8AC3E}">
        <p14:creationId xmlns:p14="http://schemas.microsoft.com/office/powerpoint/2010/main" val="2908255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0" y="1508125"/>
            <a:ext cx="3948113"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95813" y="1508125"/>
            <a:ext cx="3949700"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6266C2-23C9-4679-9EA6-D74DA6C8C265}" type="slidenum">
              <a:rPr lang="en-US"/>
              <a:pPr/>
              <a:t>‹#›</a:t>
            </a:fld>
            <a:endParaRPr lang="en-US"/>
          </a:p>
        </p:txBody>
      </p:sp>
    </p:spTree>
    <p:extLst>
      <p:ext uri="{BB962C8B-B14F-4D97-AF65-F5344CB8AC3E}">
        <p14:creationId xmlns:p14="http://schemas.microsoft.com/office/powerpoint/2010/main" val="3141009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1F6FF14-FC6A-41B6-B2DC-884C6B7C3F2E}" type="slidenum">
              <a:rPr lang="en-US"/>
              <a:pPr/>
              <a:t>‹#›</a:t>
            </a:fld>
            <a:endParaRPr lang="en-US"/>
          </a:p>
        </p:txBody>
      </p:sp>
    </p:spTree>
    <p:extLst>
      <p:ext uri="{BB962C8B-B14F-4D97-AF65-F5344CB8AC3E}">
        <p14:creationId xmlns:p14="http://schemas.microsoft.com/office/powerpoint/2010/main" val="2406631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579F915-29B1-4ADF-B1F4-B9108899500C}" type="slidenum">
              <a:rPr lang="en-US"/>
              <a:pPr/>
              <a:t>‹#›</a:t>
            </a:fld>
            <a:endParaRPr lang="en-US"/>
          </a:p>
        </p:txBody>
      </p:sp>
    </p:spTree>
    <p:extLst>
      <p:ext uri="{BB962C8B-B14F-4D97-AF65-F5344CB8AC3E}">
        <p14:creationId xmlns:p14="http://schemas.microsoft.com/office/powerpoint/2010/main" val="939371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87D554-CBC1-41AB-90CF-337CEC897EAA}" type="slidenum">
              <a:rPr lang="en-US"/>
              <a:pPr/>
              <a:t>‹#›</a:t>
            </a:fld>
            <a:endParaRPr lang="en-US"/>
          </a:p>
        </p:txBody>
      </p:sp>
    </p:spTree>
    <p:extLst>
      <p:ext uri="{BB962C8B-B14F-4D97-AF65-F5344CB8AC3E}">
        <p14:creationId xmlns:p14="http://schemas.microsoft.com/office/powerpoint/2010/main" val="2979986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3FE1B-F71A-208C-5360-8DFE2E4399E9}"/>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88DCBE-14E5-7414-1E89-EDB5380D7A0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4CB820-EDCD-9BA5-DFA8-AA1F97BB731F}"/>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CDEF495-7DDD-873D-8014-EE7A590DE67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97649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2" descr="PPT template photo_1.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30617" y="0"/>
            <a:ext cx="4813384" cy="6858000"/>
          </a:xfrm>
          <a:prstGeom prst="rect">
            <a:avLst/>
          </a:prstGeom>
        </p:spPr>
      </p:pic>
      <p:sp>
        <p:nvSpPr>
          <p:cNvPr id="63490" name="Rectangle 1026"/>
          <p:cNvSpPr>
            <a:spLocks noGrp="1" noChangeArrowheads="1"/>
          </p:cNvSpPr>
          <p:nvPr>
            <p:ph type="ctrTitle"/>
          </p:nvPr>
        </p:nvSpPr>
        <p:spPr>
          <a:xfrm>
            <a:off x="227477" y="354380"/>
            <a:ext cx="4134369" cy="1395412"/>
          </a:xfrm>
        </p:spPr>
        <p:txBody>
          <a:bodyPr anchor="t"/>
          <a:lstStyle>
            <a:lvl1pPr>
              <a:defRPr/>
            </a:lvl1pPr>
          </a:lstStyle>
          <a:p>
            <a:pPr lvl="0"/>
            <a:r>
              <a:rPr lang="en-US" noProof="0"/>
              <a:t>Select to edit master title</a:t>
            </a:r>
          </a:p>
        </p:txBody>
      </p:sp>
      <p:sp>
        <p:nvSpPr>
          <p:cNvPr id="63491" name="Rectangle 1027"/>
          <p:cNvSpPr>
            <a:spLocks noGrp="1" noChangeArrowheads="1"/>
          </p:cNvSpPr>
          <p:nvPr>
            <p:ph type="subTitle" idx="1"/>
          </p:nvPr>
        </p:nvSpPr>
        <p:spPr>
          <a:xfrm>
            <a:off x="230652" y="1795830"/>
            <a:ext cx="4108027" cy="1067092"/>
          </a:xfrm>
        </p:spPr>
        <p:txBody>
          <a:bodyPr/>
          <a:lstStyle>
            <a:lvl1pPr marL="0" indent="0">
              <a:buFontTx/>
              <a:buNone/>
              <a:defRPr sz="2400">
                <a:solidFill>
                  <a:schemeClr val="bg2"/>
                </a:solidFill>
              </a:defRPr>
            </a:lvl1pPr>
          </a:lstStyle>
          <a:p>
            <a:pPr lvl="0"/>
            <a:r>
              <a:rPr lang="en-US" noProof="0"/>
              <a:t>Select to edit master subtitle</a:t>
            </a:r>
          </a:p>
        </p:txBody>
      </p:sp>
      <p:sp>
        <p:nvSpPr>
          <p:cNvPr id="63515" name="Text Box 1051"/>
          <p:cNvSpPr txBox="1">
            <a:spLocks noChangeArrowheads="1"/>
          </p:cNvSpPr>
          <p:nvPr userDrawn="1"/>
        </p:nvSpPr>
        <p:spPr bwMode="auto">
          <a:xfrm>
            <a:off x="227477" y="5457096"/>
            <a:ext cx="4059730"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en-US" sz="1200">
                <a:solidFill>
                  <a:srgbClr val="1D2F68"/>
                </a:solidFill>
              </a:rPr>
              <a:t>Presented to:</a:t>
            </a:r>
          </a:p>
          <a:p>
            <a:pPr>
              <a:buFontTx/>
              <a:buNone/>
            </a:pPr>
            <a:r>
              <a:rPr lang="en-US" sz="1200">
                <a:solidFill>
                  <a:srgbClr val="1D2F68"/>
                </a:solidFill>
              </a:rPr>
              <a:t>By:</a:t>
            </a:r>
          </a:p>
          <a:p>
            <a:pPr>
              <a:buFontTx/>
              <a:buNone/>
            </a:pPr>
            <a:r>
              <a:rPr lang="en-US" sz="1200">
                <a:solidFill>
                  <a:srgbClr val="1D2F68"/>
                </a:solidFill>
              </a:rPr>
              <a:t>Date:</a:t>
            </a:r>
          </a:p>
        </p:txBody>
      </p:sp>
      <p:grpSp>
        <p:nvGrpSpPr>
          <p:cNvPr id="63544" name="Group 1080"/>
          <p:cNvGrpSpPr>
            <a:grpSpLocks/>
          </p:cNvGrpSpPr>
          <p:nvPr userDrawn="1"/>
        </p:nvGrpSpPr>
        <p:grpSpPr bwMode="auto">
          <a:xfrm>
            <a:off x="5977852" y="177768"/>
            <a:ext cx="2451101" cy="909638"/>
            <a:chOff x="3700" y="171"/>
            <a:chExt cx="1544" cy="573"/>
          </a:xfrm>
        </p:grpSpPr>
        <p:pic>
          <p:nvPicPr>
            <p:cNvPr id="63543" name="Picture 1079"/>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700" y="171"/>
              <a:ext cx="573" cy="573"/>
            </a:xfrm>
            <a:prstGeom prst="rect">
              <a:avLst/>
            </a:prstGeom>
            <a:noFill/>
            <a:extLst>
              <a:ext uri="{909E8E84-426E-40dd-AFC4-6F175D3DCCD1}">
                <a14:hiddenFill xmlns="" xmlns:a14="http://schemas.microsoft.com/office/drawing/2010/main">
                  <a:solidFill>
                    <a:srgbClr val="FFFFFF"/>
                  </a:solidFill>
                </a14:hiddenFill>
              </a:ext>
            </a:extLst>
          </p:spPr>
        </p:pic>
        <p:sp>
          <p:nvSpPr>
            <p:cNvPr id="63535" name="Text Box 1071"/>
            <p:cNvSpPr txBox="1">
              <a:spLocks noChangeArrowheads="1"/>
            </p:cNvSpPr>
            <p:nvPr userDrawn="1"/>
          </p:nvSpPr>
          <p:spPr bwMode="ltGray">
            <a:xfrm>
              <a:off x="4288" y="288"/>
              <a:ext cx="956" cy="28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350" b="1">
                  <a:solidFill>
                    <a:schemeClr val="bg1"/>
                  </a:solidFill>
                </a:rPr>
                <a:t>Federal Aviation</a:t>
              </a:r>
            </a:p>
            <a:p>
              <a:pPr>
                <a:lnSpc>
                  <a:spcPct val="85000"/>
                </a:lnSpc>
                <a:spcBef>
                  <a:spcPct val="0"/>
                </a:spcBef>
                <a:buFontTx/>
                <a:buNone/>
              </a:pPr>
              <a:r>
                <a:rPr lang="en-US" sz="1350" b="1">
                  <a:solidFill>
                    <a:schemeClr val="bg1"/>
                  </a:solidFill>
                </a:rPr>
                <a:t>Administration</a:t>
              </a:r>
            </a:p>
          </p:txBody>
        </p:sp>
      </p:grpSp>
    </p:spTree>
    <p:extLst>
      <p:ext uri="{BB962C8B-B14F-4D97-AF65-F5344CB8AC3E}">
        <p14:creationId xmlns:p14="http://schemas.microsoft.com/office/powerpoint/2010/main" val="1944826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050" b="0" i="0">
                <a:solidFill>
                  <a:schemeClr val="bg1">
                    <a:lumMod val="65000"/>
                  </a:schemeClr>
                </a:solidFill>
                <a:latin typeface="Helvetica Neue Medium"/>
                <a:cs typeface="Helvetica Neue Medium"/>
              </a:defRPr>
            </a:lvl1pPr>
          </a:lstStyle>
          <a:p>
            <a:endParaRPr lang="en-US"/>
          </a:p>
        </p:txBody>
      </p:sp>
      <p:sp>
        <p:nvSpPr>
          <p:cNvPr id="8"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050" b="0" i="0">
                <a:solidFill>
                  <a:schemeClr val="bg1">
                    <a:lumMod val="65000"/>
                  </a:schemeClr>
                </a:solidFill>
                <a:latin typeface="Helvetica Neue Medium"/>
                <a:cs typeface="Helvetica Neue Medium"/>
              </a:defRPr>
            </a:lvl1pPr>
          </a:lstStyle>
          <a:p>
            <a:endParaRPr lang="en-US"/>
          </a:p>
        </p:txBody>
      </p:sp>
      <p:sp>
        <p:nvSpPr>
          <p:cNvPr id="9" name="Rectangle 11"/>
          <p:cNvSpPr>
            <a:spLocks noGrp="1" noChangeArrowheads="1"/>
          </p:cNvSpPr>
          <p:nvPr>
            <p:ph type="sldNum" sz="quarter" idx="4"/>
          </p:nvPr>
        </p:nvSpPr>
        <p:spPr bwMode="auto">
          <a:xfrm>
            <a:off x="7454900" y="6248400"/>
            <a:ext cx="1101265"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05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a:p>
        </p:txBody>
      </p:sp>
    </p:spTree>
    <p:extLst>
      <p:ext uri="{BB962C8B-B14F-4D97-AF65-F5344CB8AC3E}">
        <p14:creationId xmlns:p14="http://schemas.microsoft.com/office/powerpoint/2010/main" val="40488167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wmf"/><Relationship Id="rId3" Type="http://schemas.openxmlformats.org/officeDocument/2006/relationships/slideLayout" Target="../slideLayouts/slideLayout10.xml"/><Relationship Id="rId7"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image" Target="../media/image1.wmf"/><Relationship Id="rId4"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5"/>
            <a:ext cx="9144000" cy="815975"/>
          </a:xfrm>
          <a:prstGeom prst="rect">
            <a:avLst/>
          </a:prstGeom>
          <a:solidFill>
            <a:srgbClr val="1D2F68"/>
          </a:solidFill>
          <a:ln w="9525">
            <a:solidFill>
              <a:srgbClr val="1D2F6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7" name="Rectangle 7"/>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Select to edit master title</a:t>
            </a:r>
          </a:p>
        </p:txBody>
      </p:sp>
      <p:sp>
        <p:nvSpPr>
          <p:cNvPr id="56328" name="Rectangle 8"/>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Select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bg1">
                    <a:lumMod val="65000"/>
                  </a:schemeClr>
                </a:solidFill>
                <a:latin typeface="Helvetica Neue Medium"/>
                <a:cs typeface="Helvetica Neue Medium"/>
              </a:defRPr>
            </a:lvl1pPr>
          </a:lstStyle>
          <a:p>
            <a:endParaRPr lang="en-US"/>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bg1">
                    <a:lumMod val="65000"/>
                  </a:schemeClr>
                </a:solidFill>
                <a:latin typeface="Helvetica Neue Medium"/>
                <a:cs typeface="Helvetica Neue Medium"/>
              </a:defRPr>
            </a:lvl1pPr>
          </a:lstStyle>
          <a:p>
            <a:endParaRPr lang="en-US"/>
          </a:p>
        </p:txBody>
      </p:sp>
      <p:sp>
        <p:nvSpPr>
          <p:cNvPr id="56331" name="Rectangle 11"/>
          <p:cNvSpPr>
            <a:spLocks noGrp="1" noChangeArrowheads="1"/>
          </p:cNvSpPr>
          <p:nvPr>
            <p:ph type="sldNum" sz="quarter" idx="4"/>
          </p:nvPr>
        </p:nvSpPr>
        <p:spPr bwMode="auto">
          <a:xfrm>
            <a:off x="7426053" y="6248400"/>
            <a:ext cx="1130112"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a:p>
        </p:txBody>
      </p:sp>
      <p:grpSp>
        <p:nvGrpSpPr>
          <p:cNvPr id="56345" name="Group 25"/>
          <p:cNvGrpSpPr>
            <a:grpSpLocks/>
          </p:cNvGrpSpPr>
          <p:nvPr userDrawn="1"/>
        </p:nvGrpSpPr>
        <p:grpSpPr bwMode="auto">
          <a:xfrm>
            <a:off x="5310456" y="6126158"/>
            <a:ext cx="2047875" cy="660400"/>
            <a:chOff x="3596" y="3859"/>
            <a:chExt cx="1290" cy="416"/>
          </a:xfrm>
        </p:grpSpPr>
        <p:pic>
          <p:nvPicPr>
            <p:cNvPr id="56346" name="Picture 26"/>
            <p:cNvPicPr>
              <a:picLocks noChangeAspect="1" noChangeArrowheads="1"/>
            </p:cNvPicPr>
            <p:nvPr userDrawn="1"/>
          </p:nvPicPr>
          <p:blipFill>
            <a:blip r:embed="rId8"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200" b="1">
                  <a:solidFill>
                    <a:schemeClr val="bg1"/>
                  </a:solidFill>
                </a:rPr>
                <a:t>Federal Aviation</a:t>
              </a:r>
            </a:p>
            <a:p>
              <a:pPr>
                <a:lnSpc>
                  <a:spcPct val="85000"/>
                </a:lnSpc>
                <a:spcBef>
                  <a:spcPct val="0"/>
                </a:spcBef>
                <a:buFontTx/>
                <a:buNone/>
              </a:pPr>
              <a:r>
                <a:rPr lang="en-US" sz="1200" b="1">
                  <a:solidFill>
                    <a:schemeClr val="bg1"/>
                  </a:solidFill>
                </a:rPr>
                <a:t>Administration</a:t>
              </a:r>
            </a:p>
          </p:txBody>
        </p:sp>
      </p:grpSp>
      <p:sp>
        <p:nvSpPr>
          <p:cNvPr id="56349" name="Text Box 29" hidden="1"/>
          <p:cNvSpPr txBox="1">
            <a:spLocks noChangeArrowheads="1"/>
          </p:cNvSpPr>
          <p:nvPr userDrawn="1"/>
        </p:nvSpPr>
        <p:spPr bwMode="auto">
          <a:xfrm>
            <a:off x="449263" y="6205538"/>
            <a:ext cx="4784725" cy="274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b="1">
                <a:solidFill>
                  <a:srgbClr val="C0C0C0"/>
                </a:solidFill>
              </a:rPr>
              <a:t>&lt;Presentation Title – Change on Master Slide&gt;</a:t>
            </a:r>
            <a:endParaRPr lang="en-US" sz="1200">
              <a:solidFill>
                <a:srgbClr val="C0C0C0"/>
              </a:solidFill>
            </a:endParaRPr>
          </a:p>
        </p:txBody>
      </p:sp>
      <p:sp>
        <p:nvSpPr>
          <p:cNvPr id="56350" name="Text Box 30" hidden="1"/>
          <p:cNvSpPr txBox="1">
            <a:spLocks noChangeArrowheads="1"/>
          </p:cNvSpPr>
          <p:nvPr userDrawn="1"/>
        </p:nvSpPr>
        <p:spPr bwMode="auto">
          <a:xfrm>
            <a:off x="441325" y="6384925"/>
            <a:ext cx="3740150"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a:solidFill>
                  <a:srgbClr val="C0C0C0"/>
                </a:solidFill>
              </a:rPr>
              <a:t>&lt;Date of Presentation – Change on Master Slide&gt;</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7" r:id="rId4"/>
    <p:sldLayoutId id="2147483658" r:id="rId5"/>
    <p:sldLayoutId id="2147483660" r:id="rId6"/>
  </p:sldLayoutIdLst>
  <p:hf hdr="0" ftr="0" dt="0"/>
  <p:txStyles>
    <p:title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5"/>
            <a:ext cx="9144000" cy="815975"/>
          </a:xfrm>
          <a:prstGeom prst="rect">
            <a:avLst/>
          </a:prstGeom>
          <a:noFill/>
          <a:ln w="9525">
            <a:noFill/>
            <a:miter lim="800000"/>
            <a:headEnd/>
            <a:tailEnd/>
          </a:ln>
          <a:effectLst/>
        </p:spPr>
        <p:txBody>
          <a:bodyPr wrap="none" anchor="ctr"/>
          <a:lstStyle/>
          <a:p>
            <a:endParaRPr lang="en-US"/>
          </a:p>
        </p:txBody>
      </p:sp>
      <p:sp>
        <p:nvSpPr>
          <p:cNvPr id="56327" name="Rectangle 7"/>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Select to edit master title</a:t>
            </a:r>
          </a:p>
        </p:txBody>
      </p:sp>
      <p:sp>
        <p:nvSpPr>
          <p:cNvPr id="56328" name="Rectangle 8"/>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Select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accent6"/>
                </a:solidFill>
                <a:latin typeface="Helvetica Neue Medium"/>
                <a:cs typeface="Helvetica Neue Medium"/>
              </a:defRPr>
            </a:lvl1pPr>
          </a:lstStyle>
          <a:p>
            <a:endParaRPr lang="en-US"/>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accent6"/>
                </a:solidFill>
                <a:latin typeface="Helvetica Neue Medium"/>
                <a:cs typeface="Helvetica Neue Medium"/>
              </a:defRPr>
            </a:lvl1pPr>
          </a:lstStyle>
          <a:p>
            <a:endParaRPr lang="en-US"/>
          </a:p>
        </p:txBody>
      </p:sp>
      <p:grpSp>
        <p:nvGrpSpPr>
          <p:cNvPr id="56345" name="Group 25"/>
          <p:cNvGrpSpPr>
            <a:grpSpLocks/>
          </p:cNvGrpSpPr>
          <p:nvPr userDrawn="1"/>
        </p:nvGrpSpPr>
        <p:grpSpPr bwMode="auto">
          <a:xfrm>
            <a:off x="5310456" y="6126158"/>
            <a:ext cx="2047875" cy="660400"/>
            <a:chOff x="3596" y="3859"/>
            <a:chExt cx="1290" cy="416"/>
          </a:xfrm>
        </p:grpSpPr>
        <p:pic>
          <p:nvPicPr>
            <p:cNvPr id="56346" name="Picture 26"/>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200" b="1">
                  <a:solidFill>
                    <a:schemeClr val="accent6"/>
                  </a:solidFill>
                </a:rPr>
                <a:t>Federal Aviation</a:t>
              </a:r>
            </a:p>
            <a:p>
              <a:pPr>
                <a:lnSpc>
                  <a:spcPct val="85000"/>
                </a:lnSpc>
                <a:spcBef>
                  <a:spcPct val="0"/>
                </a:spcBef>
                <a:buFontTx/>
                <a:buNone/>
              </a:pPr>
              <a:r>
                <a:rPr lang="en-US" sz="1200" b="1">
                  <a:solidFill>
                    <a:schemeClr val="accent6"/>
                  </a:solidFill>
                </a:rPr>
                <a:t>Administration</a:t>
              </a:r>
            </a:p>
          </p:txBody>
        </p:sp>
      </p:grpSp>
      <p:sp>
        <p:nvSpPr>
          <p:cNvPr id="56349" name="Text Box 29" hidden="1"/>
          <p:cNvSpPr txBox="1">
            <a:spLocks noChangeArrowheads="1"/>
          </p:cNvSpPr>
          <p:nvPr userDrawn="1"/>
        </p:nvSpPr>
        <p:spPr bwMode="auto">
          <a:xfrm>
            <a:off x="449263" y="6205538"/>
            <a:ext cx="4784725" cy="274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b="1">
                <a:solidFill>
                  <a:srgbClr val="C0C0C0"/>
                </a:solidFill>
              </a:rPr>
              <a:t>&lt;Presentation Title – Change on Master Slide&gt;</a:t>
            </a:r>
            <a:endParaRPr lang="en-US" sz="1200">
              <a:solidFill>
                <a:srgbClr val="C0C0C0"/>
              </a:solidFill>
            </a:endParaRPr>
          </a:p>
        </p:txBody>
      </p:sp>
      <p:sp>
        <p:nvSpPr>
          <p:cNvPr id="56350" name="Text Box 30" hidden="1"/>
          <p:cNvSpPr txBox="1">
            <a:spLocks noChangeArrowheads="1"/>
          </p:cNvSpPr>
          <p:nvPr userDrawn="1"/>
        </p:nvSpPr>
        <p:spPr bwMode="auto">
          <a:xfrm>
            <a:off x="441325" y="6384925"/>
            <a:ext cx="3740150"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a:solidFill>
                  <a:srgbClr val="C0C0C0"/>
                </a:solidFill>
              </a:rPr>
              <a:t>&lt;Date of Presentation – Change on Master Slide&gt;</a:t>
            </a:r>
          </a:p>
        </p:txBody>
      </p:sp>
      <p:sp>
        <p:nvSpPr>
          <p:cNvPr id="13" name="Rectangle 11"/>
          <p:cNvSpPr txBox="1">
            <a:spLocks noChangeArrowheads="1"/>
          </p:cNvSpPr>
          <p:nvPr userDrawn="1"/>
        </p:nvSpPr>
        <p:spPr bwMode="auto">
          <a:xfrm>
            <a:off x="7426053" y="6248400"/>
            <a:ext cx="1130112"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buFontTx/>
              <a:buNone/>
              <a:defRPr sz="1400" b="0" i="0" kern="1200">
                <a:solidFill>
                  <a:schemeClr val="bg1">
                    <a:lumMod val="65000"/>
                  </a:schemeClr>
                </a:solidFill>
                <a:latin typeface="Helvetica Neue Medium"/>
                <a:ea typeface="+mn-ea"/>
                <a:cs typeface="Helvetica Neue Medium"/>
              </a:defRPr>
            </a:lvl1pPr>
            <a:lvl2pPr marL="457200" algn="l" rtl="0" fontAlgn="base">
              <a:spcBef>
                <a:spcPct val="50000"/>
              </a:spcBef>
              <a:spcAft>
                <a:spcPct val="0"/>
              </a:spcAft>
              <a:buChar char="•"/>
              <a:defRPr sz="2400" kern="1200">
                <a:solidFill>
                  <a:schemeClr val="tx1"/>
                </a:solidFill>
                <a:latin typeface="Arial" charset="0"/>
                <a:ea typeface="+mn-ea"/>
                <a:cs typeface="+mn-cs"/>
              </a:defRPr>
            </a:lvl2pPr>
            <a:lvl3pPr marL="914400" algn="l" rtl="0" fontAlgn="base">
              <a:spcBef>
                <a:spcPct val="50000"/>
              </a:spcBef>
              <a:spcAft>
                <a:spcPct val="0"/>
              </a:spcAft>
              <a:buChar char="•"/>
              <a:defRPr sz="2400" kern="1200">
                <a:solidFill>
                  <a:schemeClr val="tx1"/>
                </a:solidFill>
                <a:latin typeface="Arial" charset="0"/>
                <a:ea typeface="+mn-ea"/>
                <a:cs typeface="+mn-cs"/>
              </a:defRPr>
            </a:lvl3pPr>
            <a:lvl4pPr marL="1371600" algn="l" rtl="0" fontAlgn="base">
              <a:spcBef>
                <a:spcPct val="50000"/>
              </a:spcBef>
              <a:spcAft>
                <a:spcPct val="0"/>
              </a:spcAft>
              <a:buChar char="•"/>
              <a:defRPr sz="2400" kern="1200">
                <a:solidFill>
                  <a:schemeClr val="tx1"/>
                </a:solidFill>
                <a:latin typeface="Arial" charset="0"/>
                <a:ea typeface="+mn-ea"/>
                <a:cs typeface="+mn-cs"/>
              </a:defRPr>
            </a:lvl4pPr>
            <a:lvl5pPr marL="1828800" algn="l" rtl="0" fontAlgn="base">
              <a:spcBef>
                <a:spcPct val="50000"/>
              </a:spcBef>
              <a:spcAft>
                <a:spcPct val="0"/>
              </a:spcAft>
              <a:buChar char="•"/>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a:lstStyle>
          <a:p>
            <a:fld id="{74438B1A-AF1B-4C8B-993E-1BADE62A2451}" type="slidenum">
              <a:rPr lang="en-US" b="0" i="0" smtClean="0">
                <a:solidFill>
                  <a:srgbClr val="211E75"/>
                </a:solidFill>
                <a:latin typeface="Helvetica Neue Medium"/>
                <a:cs typeface="Helvetica Neue Medium"/>
              </a:rPr>
              <a:pPr/>
              <a:t>‹#›</a:t>
            </a:fld>
            <a:endParaRPr lang="en-US" b="0" i="0">
              <a:solidFill>
                <a:srgbClr val="211E75"/>
              </a:solidFill>
              <a:latin typeface="Helvetica Neue Medium"/>
              <a:cs typeface="Helvetica Neue Medium"/>
            </a:endParaRPr>
          </a:p>
        </p:txBody>
      </p:sp>
    </p:spTree>
    <p:extLst>
      <p:ext uri="{BB962C8B-B14F-4D97-AF65-F5344CB8AC3E}">
        <p14:creationId xmlns:p14="http://schemas.microsoft.com/office/powerpoint/2010/main" val="2988165268"/>
      </p:ext>
    </p:extLst>
  </p:cSld>
  <p:clrMap bg1="lt1" tx1="dk1" bg2="lt2" tx2="dk2" accent1="accent1" accent2="accent2" accent3="accent3" accent4="accent4" accent5="accent5" accent6="accent6" hlink="hlink" folHlink="folHlink"/>
  <p:sldLayoutIdLst>
    <p:sldLayoutId id="2147483672" r:id="rId1"/>
  </p:sldLayoutIdLst>
  <p:hf hdr="0" ftr="0" dt="0"/>
  <p:txStyles>
    <p:title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7"/>
            <a:ext cx="9144000" cy="815975"/>
          </a:xfrm>
          <a:prstGeom prst="rect">
            <a:avLst/>
          </a:prstGeom>
          <a:solidFill>
            <a:srgbClr val="1D2F68"/>
          </a:solidFill>
          <a:ln w="9525">
            <a:solidFill>
              <a:srgbClr val="1D2F6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56327" name="Rectangle 7"/>
          <p:cNvSpPr>
            <a:spLocks noGrp="1" noChangeArrowheads="1"/>
          </p:cNvSpPr>
          <p:nvPr>
            <p:ph type="title"/>
          </p:nvPr>
        </p:nvSpPr>
        <p:spPr bwMode="auto">
          <a:xfrm>
            <a:off x="428626" y="344488"/>
            <a:ext cx="8472488"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Select to edit master title</a:t>
            </a:r>
          </a:p>
        </p:txBody>
      </p:sp>
      <p:sp>
        <p:nvSpPr>
          <p:cNvPr id="56328" name="Rectangle 8"/>
          <p:cNvSpPr>
            <a:spLocks noGrp="1" noChangeArrowheads="1"/>
          </p:cNvSpPr>
          <p:nvPr>
            <p:ph type="body" idx="1"/>
          </p:nvPr>
        </p:nvSpPr>
        <p:spPr bwMode="auto">
          <a:xfrm>
            <a:off x="495301" y="1508127"/>
            <a:ext cx="8050213" cy="439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Select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050" b="0" i="0">
                <a:solidFill>
                  <a:schemeClr val="bg1">
                    <a:lumMod val="65000"/>
                  </a:schemeClr>
                </a:solidFill>
                <a:latin typeface="Helvetica Neue Medium"/>
                <a:cs typeface="Helvetica Neue Medium"/>
              </a:defRPr>
            </a:lvl1pPr>
          </a:lstStyle>
          <a:p>
            <a:endParaRPr lang="en-US"/>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050" b="0" i="0">
                <a:solidFill>
                  <a:schemeClr val="bg1">
                    <a:lumMod val="65000"/>
                  </a:schemeClr>
                </a:solidFill>
                <a:latin typeface="Helvetica Neue Medium"/>
                <a:cs typeface="Helvetica Neue Medium"/>
              </a:defRPr>
            </a:lvl1pPr>
          </a:lstStyle>
          <a:p>
            <a:endParaRPr lang="en-US"/>
          </a:p>
        </p:txBody>
      </p:sp>
      <p:sp>
        <p:nvSpPr>
          <p:cNvPr id="56331" name="Rectangle 11"/>
          <p:cNvSpPr>
            <a:spLocks noGrp="1" noChangeArrowheads="1"/>
          </p:cNvSpPr>
          <p:nvPr>
            <p:ph type="sldNum" sz="quarter" idx="4"/>
          </p:nvPr>
        </p:nvSpPr>
        <p:spPr bwMode="auto">
          <a:xfrm>
            <a:off x="7454900" y="6248400"/>
            <a:ext cx="1101265"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05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a:p>
        </p:txBody>
      </p:sp>
      <p:grpSp>
        <p:nvGrpSpPr>
          <p:cNvPr id="56345" name="Group 25"/>
          <p:cNvGrpSpPr>
            <a:grpSpLocks/>
          </p:cNvGrpSpPr>
          <p:nvPr userDrawn="1"/>
        </p:nvGrpSpPr>
        <p:grpSpPr bwMode="auto">
          <a:xfrm>
            <a:off x="5403853" y="6126158"/>
            <a:ext cx="1760539" cy="660400"/>
            <a:chOff x="3596" y="3859"/>
            <a:chExt cx="1109" cy="416"/>
          </a:xfrm>
        </p:grpSpPr>
        <p:pic>
          <p:nvPicPr>
            <p:cNvPr id="56346" name="Picture 26"/>
            <p:cNvPicPr>
              <a:picLocks noChangeAspect="1" noChangeArrowheads="1"/>
            </p:cNvPicPr>
            <p:nvPr userDrawn="1"/>
          </p:nvPicPr>
          <p:blipFill>
            <a:blip r:embed="rId8"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682" cy="20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900" b="1">
                  <a:solidFill>
                    <a:schemeClr val="bg1"/>
                  </a:solidFill>
                </a:rPr>
                <a:t>Federal Aviation</a:t>
              </a:r>
            </a:p>
            <a:p>
              <a:pPr>
                <a:lnSpc>
                  <a:spcPct val="85000"/>
                </a:lnSpc>
                <a:spcBef>
                  <a:spcPct val="0"/>
                </a:spcBef>
                <a:buFontTx/>
                <a:buNone/>
              </a:pPr>
              <a:r>
                <a:rPr lang="en-US" sz="900" b="1">
                  <a:solidFill>
                    <a:schemeClr val="bg1"/>
                  </a:solidFill>
                </a:rPr>
                <a:t>Administration</a:t>
              </a:r>
            </a:p>
          </p:txBody>
        </p:sp>
      </p:grpSp>
      <p:sp>
        <p:nvSpPr>
          <p:cNvPr id="56349" name="Text Box 29" hidden="1"/>
          <p:cNvSpPr txBox="1">
            <a:spLocks noChangeArrowheads="1"/>
          </p:cNvSpPr>
          <p:nvPr userDrawn="1"/>
        </p:nvSpPr>
        <p:spPr bwMode="auto">
          <a:xfrm>
            <a:off x="449264" y="6205539"/>
            <a:ext cx="4784725" cy="2308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900" b="1">
                <a:solidFill>
                  <a:srgbClr val="C0C0C0"/>
                </a:solidFill>
              </a:rPr>
              <a:t>&lt;Presentation Title – Change on Master Slide&gt;</a:t>
            </a:r>
            <a:endParaRPr lang="en-US" sz="900">
              <a:solidFill>
                <a:srgbClr val="C0C0C0"/>
              </a:solidFill>
            </a:endParaRPr>
          </a:p>
        </p:txBody>
      </p:sp>
      <p:sp>
        <p:nvSpPr>
          <p:cNvPr id="56350" name="Text Box 30" hidden="1"/>
          <p:cNvSpPr txBox="1">
            <a:spLocks noChangeArrowheads="1"/>
          </p:cNvSpPr>
          <p:nvPr userDrawn="1"/>
        </p:nvSpPr>
        <p:spPr bwMode="auto">
          <a:xfrm>
            <a:off x="441325" y="6384925"/>
            <a:ext cx="3740150" cy="2308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900">
                <a:solidFill>
                  <a:srgbClr val="C0C0C0"/>
                </a:solidFill>
              </a:rPr>
              <a:t>&lt;Date of Presentation – Change on Master Slide&gt;</a:t>
            </a:r>
          </a:p>
        </p:txBody>
      </p:sp>
    </p:spTree>
    <p:extLst>
      <p:ext uri="{BB962C8B-B14F-4D97-AF65-F5344CB8AC3E}">
        <p14:creationId xmlns:p14="http://schemas.microsoft.com/office/powerpoint/2010/main" val="176692188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Lst>
  <p:hf hdr="0" ftr="0" dt="0"/>
  <p:txStyles>
    <p:titleStyle>
      <a:lvl1pPr algn="l" rtl="0" fontAlgn="base">
        <a:spcBef>
          <a:spcPct val="0"/>
        </a:spcBef>
        <a:spcAft>
          <a:spcPct val="0"/>
        </a:spcAft>
        <a:defRPr sz="3000" b="1">
          <a:solidFill>
            <a:srgbClr val="1D2F68"/>
          </a:solidFill>
          <a:latin typeface="+mj-lt"/>
          <a:ea typeface="+mj-ea"/>
          <a:cs typeface="+mj-cs"/>
        </a:defRPr>
      </a:lvl1pPr>
      <a:lvl2pPr algn="l" rtl="0" fontAlgn="base">
        <a:spcBef>
          <a:spcPct val="0"/>
        </a:spcBef>
        <a:spcAft>
          <a:spcPct val="0"/>
        </a:spcAft>
        <a:defRPr sz="3000" b="1">
          <a:solidFill>
            <a:srgbClr val="1D2F68"/>
          </a:solidFill>
          <a:latin typeface="Arial" charset="0"/>
        </a:defRPr>
      </a:lvl2pPr>
      <a:lvl3pPr algn="l" rtl="0" fontAlgn="base">
        <a:spcBef>
          <a:spcPct val="0"/>
        </a:spcBef>
        <a:spcAft>
          <a:spcPct val="0"/>
        </a:spcAft>
        <a:defRPr sz="3000" b="1">
          <a:solidFill>
            <a:srgbClr val="1D2F68"/>
          </a:solidFill>
          <a:latin typeface="Arial" charset="0"/>
        </a:defRPr>
      </a:lvl3pPr>
      <a:lvl4pPr algn="l" rtl="0" fontAlgn="base">
        <a:spcBef>
          <a:spcPct val="0"/>
        </a:spcBef>
        <a:spcAft>
          <a:spcPct val="0"/>
        </a:spcAft>
        <a:defRPr sz="3000" b="1">
          <a:solidFill>
            <a:srgbClr val="1D2F68"/>
          </a:solidFill>
          <a:latin typeface="Arial" charset="0"/>
        </a:defRPr>
      </a:lvl4pPr>
      <a:lvl5pPr algn="l" rtl="0" fontAlgn="base">
        <a:spcBef>
          <a:spcPct val="0"/>
        </a:spcBef>
        <a:spcAft>
          <a:spcPct val="0"/>
        </a:spcAft>
        <a:defRPr sz="3000" b="1">
          <a:solidFill>
            <a:srgbClr val="1D2F68"/>
          </a:solidFill>
          <a:latin typeface="Arial" charset="0"/>
        </a:defRPr>
      </a:lvl5pPr>
      <a:lvl6pPr marL="342900" algn="l" rtl="0" fontAlgn="base">
        <a:spcBef>
          <a:spcPct val="0"/>
        </a:spcBef>
        <a:spcAft>
          <a:spcPct val="0"/>
        </a:spcAft>
        <a:defRPr sz="3000" b="1">
          <a:solidFill>
            <a:srgbClr val="1D2F68"/>
          </a:solidFill>
          <a:latin typeface="Arial" charset="0"/>
        </a:defRPr>
      </a:lvl6pPr>
      <a:lvl7pPr marL="685800" algn="l" rtl="0" fontAlgn="base">
        <a:spcBef>
          <a:spcPct val="0"/>
        </a:spcBef>
        <a:spcAft>
          <a:spcPct val="0"/>
        </a:spcAft>
        <a:defRPr sz="3000" b="1">
          <a:solidFill>
            <a:srgbClr val="1D2F68"/>
          </a:solidFill>
          <a:latin typeface="Arial" charset="0"/>
        </a:defRPr>
      </a:lvl7pPr>
      <a:lvl8pPr marL="1028700" algn="l" rtl="0" fontAlgn="base">
        <a:spcBef>
          <a:spcPct val="0"/>
        </a:spcBef>
        <a:spcAft>
          <a:spcPct val="0"/>
        </a:spcAft>
        <a:defRPr sz="3000" b="1">
          <a:solidFill>
            <a:srgbClr val="1D2F68"/>
          </a:solidFill>
          <a:latin typeface="Arial" charset="0"/>
        </a:defRPr>
      </a:lvl8pPr>
      <a:lvl9pPr marL="1371600" algn="l" rtl="0" fontAlgn="base">
        <a:spcBef>
          <a:spcPct val="0"/>
        </a:spcBef>
        <a:spcAft>
          <a:spcPct val="0"/>
        </a:spcAft>
        <a:defRPr sz="3000" b="1">
          <a:solidFill>
            <a:srgbClr val="1D2F68"/>
          </a:solidFill>
          <a:latin typeface="Arial" charset="0"/>
        </a:defRPr>
      </a:lvl9pPr>
    </p:titleStyle>
    <p:bodyStyle>
      <a:lvl1pPr marL="257175" indent="-257175" algn="l" rtl="0" fontAlgn="base">
        <a:spcBef>
          <a:spcPct val="20000"/>
        </a:spcBef>
        <a:spcAft>
          <a:spcPct val="0"/>
        </a:spcAft>
        <a:buChar char="•"/>
        <a:defRPr sz="2100" b="1">
          <a:solidFill>
            <a:schemeClr val="tx1"/>
          </a:solidFill>
          <a:latin typeface="+mn-lt"/>
          <a:ea typeface="+mn-ea"/>
          <a:cs typeface="+mn-cs"/>
        </a:defRPr>
      </a:lvl1pPr>
      <a:lvl2pPr marL="557213" indent="-214313" algn="l" rtl="0" fontAlgn="base">
        <a:spcBef>
          <a:spcPct val="20000"/>
        </a:spcBef>
        <a:spcAft>
          <a:spcPct val="0"/>
        </a:spcAft>
        <a:buChar char="–"/>
        <a:defRPr sz="1800">
          <a:solidFill>
            <a:schemeClr val="tx1"/>
          </a:solidFill>
          <a:latin typeface="+mn-lt"/>
        </a:defRPr>
      </a:lvl2pPr>
      <a:lvl3pPr marL="857250" indent="-171450" algn="l" rtl="0" fontAlgn="base">
        <a:spcBef>
          <a:spcPct val="20000"/>
        </a:spcBef>
        <a:spcAft>
          <a:spcPct val="0"/>
        </a:spcAft>
        <a:buChar char="•"/>
        <a:defRPr sz="1500">
          <a:solidFill>
            <a:schemeClr val="tx1"/>
          </a:solidFill>
          <a:latin typeface="+mn-lt"/>
        </a:defRPr>
      </a:lvl3pPr>
      <a:lvl4pPr marL="1200150" indent="-171450" algn="l" rtl="0" fontAlgn="base">
        <a:spcBef>
          <a:spcPct val="20000"/>
        </a:spcBef>
        <a:spcAft>
          <a:spcPct val="0"/>
        </a:spcAft>
        <a:buChar char="–"/>
        <a:defRPr>
          <a:solidFill>
            <a:schemeClr val="tx1"/>
          </a:solidFill>
          <a:latin typeface="+mn-lt"/>
        </a:defRPr>
      </a:lvl4pPr>
      <a:lvl5pPr marL="1543050" indent="-171450" algn="l" rtl="0" fontAlgn="base">
        <a:spcBef>
          <a:spcPct val="20000"/>
        </a:spcBef>
        <a:spcAft>
          <a:spcPct val="0"/>
        </a:spcAft>
        <a:buChar char="»"/>
        <a:defRPr>
          <a:solidFill>
            <a:schemeClr val="tx1"/>
          </a:solidFill>
          <a:latin typeface="+mn-lt"/>
        </a:defRPr>
      </a:lvl5pPr>
      <a:lvl6pPr marL="1885950" indent="-171450" algn="l" rtl="0" fontAlgn="base">
        <a:spcBef>
          <a:spcPct val="20000"/>
        </a:spcBef>
        <a:spcAft>
          <a:spcPct val="0"/>
        </a:spcAft>
        <a:buChar char="»"/>
        <a:defRPr>
          <a:solidFill>
            <a:schemeClr val="tx1"/>
          </a:solidFill>
          <a:latin typeface="+mn-lt"/>
        </a:defRPr>
      </a:lvl6pPr>
      <a:lvl7pPr marL="2228850" indent="-171450" algn="l" rtl="0" fontAlgn="base">
        <a:spcBef>
          <a:spcPct val="20000"/>
        </a:spcBef>
        <a:spcAft>
          <a:spcPct val="0"/>
        </a:spcAft>
        <a:buChar char="»"/>
        <a:defRPr>
          <a:solidFill>
            <a:schemeClr val="tx1"/>
          </a:solidFill>
          <a:latin typeface="+mn-lt"/>
        </a:defRPr>
      </a:lvl7pPr>
      <a:lvl8pPr marL="2571750" indent="-171450" algn="l" rtl="0" fontAlgn="base">
        <a:spcBef>
          <a:spcPct val="20000"/>
        </a:spcBef>
        <a:spcAft>
          <a:spcPct val="0"/>
        </a:spcAft>
        <a:buChar char="»"/>
        <a:defRPr>
          <a:solidFill>
            <a:schemeClr val="tx1"/>
          </a:solidFill>
          <a:latin typeface="+mn-lt"/>
        </a:defRPr>
      </a:lvl8pPr>
      <a:lvl9pPr marL="291465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5"/>
            <a:ext cx="9144000" cy="815975"/>
          </a:xfrm>
          <a:prstGeom prst="rect">
            <a:avLst/>
          </a:prstGeom>
          <a:noFill/>
          <a:ln w="9525">
            <a:noFill/>
            <a:miter lim="800000"/>
            <a:headEnd/>
            <a:tailEnd/>
          </a:ln>
          <a:effectLst/>
        </p:spPr>
        <p:txBody>
          <a:bodyPr wrap="none" anchor="ctr"/>
          <a:lstStyle/>
          <a:p>
            <a:endParaRPr lang="en-US"/>
          </a:p>
        </p:txBody>
      </p:sp>
      <p:sp>
        <p:nvSpPr>
          <p:cNvPr id="56327" name="Rectangle 7"/>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Select to edit master title</a:t>
            </a:r>
          </a:p>
        </p:txBody>
      </p:sp>
      <p:sp>
        <p:nvSpPr>
          <p:cNvPr id="56328" name="Rectangle 8"/>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Select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accent6"/>
                </a:solidFill>
                <a:latin typeface="Helvetica Neue Medium"/>
                <a:cs typeface="Helvetica Neue Medium"/>
              </a:defRPr>
            </a:lvl1pPr>
          </a:lstStyle>
          <a:p>
            <a:endParaRPr lang="en-US"/>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accent6"/>
                </a:solidFill>
                <a:latin typeface="Helvetica Neue Medium"/>
                <a:cs typeface="Helvetica Neue Medium"/>
              </a:defRPr>
            </a:lvl1pPr>
          </a:lstStyle>
          <a:p>
            <a:endParaRPr lang="en-US"/>
          </a:p>
        </p:txBody>
      </p:sp>
      <p:sp>
        <p:nvSpPr>
          <p:cNvPr id="56331" name="Rectangle 11"/>
          <p:cNvSpPr>
            <a:spLocks noGrp="1" noChangeArrowheads="1"/>
          </p:cNvSpPr>
          <p:nvPr>
            <p:ph type="sldNum" sz="quarter" idx="4"/>
          </p:nvPr>
        </p:nvSpPr>
        <p:spPr bwMode="auto">
          <a:xfrm>
            <a:off x="7429500" y="6248400"/>
            <a:ext cx="1126664"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accent6"/>
                </a:solidFill>
                <a:latin typeface="Helvetica Neue Medium"/>
                <a:cs typeface="Helvetica Neue Medium"/>
              </a:defRPr>
            </a:lvl1pPr>
          </a:lstStyle>
          <a:p>
            <a:fld id="{74438B1A-AF1B-4C8B-993E-1BADE62A2451}" type="slidenum">
              <a:rPr lang="en-US" smtClean="0"/>
              <a:pPr/>
              <a:t>‹#›</a:t>
            </a:fld>
            <a:endParaRPr lang="en-US"/>
          </a:p>
        </p:txBody>
      </p:sp>
      <p:grpSp>
        <p:nvGrpSpPr>
          <p:cNvPr id="56345" name="Group 25"/>
          <p:cNvGrpSpPr>
            <a:grpSpLocks/>
          </p:cNvGrpSpPr>
          <p:nvPr userDrawn="1"/>
        </p:nvGrpSpPr>
        <p:grpSpPr bwMode="auto">
          <a:xfrm>
            <a:off x="5403850" y="6126158"/>
            <a:ext cx="2047875" cy="660400"/>
            <a:chOff x="3596" y="3859"/>
            <a:chExt cx="1290" cy="416"/>
          </a:xfrm>
        </p:grpSpPr>
        <p:pic>
          <p:nvPicPr>
            <p:cNvPr id="56346" name="Picture 26"/>
            <p:cNvPicPr>
              <a:picLocks noChangeAspect="1" noChangeArrowheads="1"/>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200" b="1">
                  <a:solidFill>
                    <a:schemeClr val="accent6"/>
                  </a:solidFill>
                </a:rPr>
                <a:t>Federal Aviation</a:t>
              </a:r>
            </a:p>
            <a:p>
              <a:pPr>
                <a:lnSpc>
                  <a:spcPct val="85000"/>
                </a:lnSpc>
                <a:spcBef>
                  <a:spcPct val="0"/>
                </a:spcBef>
                <a:buFontTx/>
                <a:buNone/>
              </a:pPr>
              <a:r>
                <a:rPr lang="en-US" sz="1200" b="1">
                  <a:solidFill>
                    <a:schemeClr val="accent6"/>
                  </a:solidFill>
                </a:rPr>
                <a:t>Administration</a:t>
              </a:r>
            </a:p>
          </p:txBody>
        </p:sp>
      </p:grpSp>
      <p:sp>
        <p:nvSpPr>
          <p:cNvPr id="56349" name="Text Box 29" hidden="1"/>
          <p:cNvSpPr txBox="1">
            <a:spLocks noChangeArrowheads="1"/>
          </p:cNvSpPr>
          <p:nvPr userDrawn="1"/>
        </p:nvSpPr>
        <p:spPr bwMode="auto">
          <a:xfrm>
            <a:off x="449263" y="6205538"/>
            <a:ext cx="4784725" cy="274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b="1">
                <a:solidFill>
                  <a:srgbClr val="C0C0C0"/>
                </a:solidFill>
              </a:rPr>
              <a:t>&lt;Presentation Title – Change on Master Slide&gt;</a:t>
            </a:r>
            <a:endParaRPr lang="en-US" sz="1200">
              <a:solidFill>
                <a:srgbClr val="C0C0C0"/>
              </a:solidFill>
            </a:endParaRPr>
          </a:p>
        </p:txBody>
      </p:sp>
      <p:sp>
        <p:nvSpPr>
          <p:cNvPr id="56350" name="Text Box 30" hidden="1"/>
          <p:cNvSpPr txBox="1">
            <a:spLocks noChangeArrowheads="1"/>
          </p:cNvSpPr>
          <p:nvPr userDrawn="1"/>
        </p:nvSpPr>
        <p:spPr bwMode="auto">
          <a:xfrm>
            <a:off x="441325" y="6384925"/>
            <a:ext cx="3740150"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a:solidFill>
                  <a:srgbClr val="C0C0C0"/>
                </a:solidFill>
              </a:rPr>
              <a:t>&lt;Date of Presentation – Change on Master Slide&gt;</a:t>
            </a:r>
          </a:p>
        </p:txBody>
      </p:sp>
    </p:spTree>
    <p:custDataLst>
      <p:tags r:id="rId4"/>
    </p:custDataLst>
    <p:extLst>
      <p:ext uri="{BB962C8B-B14F-4D97-AF65-F5344CB8AC3E}">
        <p14:creationId xmlns:p14="http://schemas.microsoft.com/office/powerpoint/2010/main" val="3029281909"/>
      </p:ext>
    </p:extLst>
  </p:cSld>
  <p:clrMap bg1="lt1" tx1="dk1" bg2="lt2" tx2="dk2" accent1="accent1" accent2="accent2" accent3="accent3" accent4="accent4" accent5="accent5" accent6="accent6" hlink="hlink" folHlink="folHlink"/>
  <p:sldLayoutIdLst>
    <p:sldLayoutId id="2147483670" r:id="rId1"/>
    <p:sldLayoutId id="2147483671" r:id="rId2"/>
  </p:sldLayoutIdLst>
  <p:hf hdr="0" ftr="0" dt="0"/>
  <p:txStyles>
    <p:title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6.xml"/><Relationship Id="rId5" Type="http://schemas.openxmlformats.org/officeDocument/2006/relationships/image" Target="../media/image1.wmf"/><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4.xml"/><Relationship Id="rId1" Type="http://schemas.openxmlformats.org/officeDocument/2006/relationships/tags" Target="../tags/tag33.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34.xml"/><Relationship Id="rId4" Type="http://schemas.microsoft.com/office/2018/10/relationships/comments" Target="../comments/modernComment_21F_3008EA6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39.xml"/><Relationship Id="rId4" Type="http://schemas.openxmlformats.org/officeDocument/2006/relationships/hyperlink" Target="https://www.federalregister.gov/documents/2025/07/24/2025-13972/modernization-of-special-airworthiness-certification" TargetMode="Externa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40.xml"/><Relationship Id="rId4" Type="http://schemas.openxmlformats.org/officeDocument/2006/relationships/hyperlink" Target="mailto:9-afs-800-correspondence@faa.gov" TargetMode="Externa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xml"/><Relationship Id="rId1" Type="http://schemas.openxmlformats.org/officeDocument/2006/relationships/tags" Target="../tags/tag41.xml"/><Relationship Id="rId5" Type="http://schemas.openxmlformats.org/officeDocument/2006/relationships/image" Target="../media/image1.wmf"/><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SLIDE SHOW COMPONENT">
            <a:extLst>
              <a:ext uri="{FF2B5EF4-FFF2-40B4-BE49-F238E27FC236}">
                <a16:creationId xmlns:a16="http://schemas.microsoft.com/office/drawing/2014/main" id="{7AAF2209-7425-E39B-39F4-17F201BE5F0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9375" r="19375"/>
          <a:stretch/>
        </p:blipFill>
        <p:spPr bwMode="auto">
          <a:xfrm>
            <a:off x="3447288" y="1"/>
            <a:ext cx="5696712" cy="685799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0A5C0840-4983-1CAD-A2A9-40710EA5EC1D}"/>
              </a:ext>
            </a:extLst>
          </p:cNvPr>
          <p:cNvSpPr txBox="1"/>
          <p:nvPr/>
        </p:nvSpPr>
        <p:spPr bwMode="auto">
          <a:xfrm>
            <a:off x="146303" y="971276"/>
            <a:ext cx="3235251" cy="40257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b="1" i="0" u="none" strike="noStrike" kern="0" cap="none" spc="0" normalizeH="0" baseline="0" noProof="0">
                <a:ln>
                  <a:noFill/>
                </a:ln>
                <a:solidFill>
                  <a:srgbClr val="000000"/>
                </a:solidFill>
                <a:effectLst/>
                <a:uLnTx/>
                <a:uFillTx/>
                <a:latin typeface="Arial" panose="020B0604020202020204" pitchFamily="34" charset="0"/>
                <a:ea typeface="+mn-ea"/>
                <a:cs typeface="+mn-cs"/>
              </a:rPr>
              <a:t>Modernization of Special</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b="1" i="0" u="none" strike="noStrike" kern="0" cap="none" spc="0" normalizeH="0" baseline="0" noProof="0">
                <a:ln>
                  <a:noFill/>
                </a:ln>
                <a:solidFill>
                  <a:srgbClr val="000000"/>
                </a:solidFill>
                <a:effectLst/>
                <a:uLnTx/>
                <a:uFillTx/>
                <a:latin typeface="Arial" panose="020B0604020202020204" pitchFamily="34" charset="0"/>
                <a:ea typeface="+mn-ea"/>
                <a:cs typeface="+mn-cs"/>
              </a:rPr>
              <a:t>Airworthiness Certification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b="1" i="0" u="none" strike="noStrike" kern="0" cap="none" spc="0" normalizeH="0" baseline="0" noProof="0">
                <a:ln>
                  <a:noFill/>
                </a:ln>
                <a:solidFill>
                  <a:srgbClr val="000000"/>
                </a:solidFill>
                <a:effectLst/>
                <a:uLnTx/>
                <a:uFillTx/>
                <a:latin typeface="Arial" panose="020B0604020202020204" pitchFamily="34" charset="0"/>
                <a:ea typeface="+mn-ea"/>
                <a:cs typeface="+mn-cs"/>
              </a:rPr>
              <a:t>(MOSAIC)</a:t>
            </a:r>
            <a:endParaRPr lang="en-US" b="1" kern="0">
              <a:solidFill>
                <a:srgbClr val="000000"/>
              </a:solidFill>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sz="1800" b="1" i="0" u="none" strike="noStrike" kern="0" cap="none" spc="0" normalizeH="0" baseline="0" noProof="0">
              <a:ln>
                <a:noFill/>
              </a:ln>
              <a:solidFill>
                <a:srgbClr val="000000"/>
              </a:solidFill>
              <a:effectLst/>
              <a:uLnTx/>
              <a:uFillTx/>
              <a:latin typeface="Arial" panose="020B0604020202020204" pitchFamily="34" charset="0"/>
              <a:ea typeface="+mn-ea"/>
              <a:cs typeface="+mn-cs"/>
            </a:endParaRPr>
          </a:p>
          <a:p>
            <a:pPr>
              <a:spcBef>
                <a:spcPct val="20000"/>
              </a:spcBef>
              <a:buNone/>
              <a:defRPr/>
            </a:pPr>
            <a:r>
              <a:rPr lang="en-US" sz="1800"/>
              <a:t>Pilot Certification and Operations </a:t>
            </a:r>
          </a:p>
          <a:p>
            <a:pPr>
              <a:spcBef>
                <a:spcPct val="20000"/>
              </a:spcBef>
              <a:buNone/>
              <a:defRPr/>
            </a:pPr>
            <a:endParaRPr lang="en-US" sz="1800"/>
          </a:p>
          <a:p>
            <a:pPr>
              <a:spcBef>
                <a:spcPct val="20000"/>
              </a:spcBef>
              <a:buNone/>
              <a:defRPr/>
            </a:pPr>
            <a:endParaRPr lang="en-US" sz="1800"/>
          </a:p>
          <a:p>
            <a:pPr>
              <a:spcBef>
                <a:spcPct val="20000"/>
              </a:spcBef>
              <a:buNone/>
              <a:defRPr/>
            </a:pPr>
            <a:endParaRPr lang="en-US" sz="1800"/>
          </a:p>
        </p:txBody>
      </p:sp>
      <p:sp>
        <p:nvSpPr>
          <p:cNvPr id="10" name="TextBox 9">
            <a:extLst>
              <a:ext uri="{FF2B5EF4-FFF2-40B4-BE49-F238E27FC236}">
                <a16:creationId xmlns:a16="http://schemas.microsoft.com/office/drawing/2014/main" id="{77DB67D7-5B10-0488-EB63-4763C1AAAFC7}"/>
              </a:ext>
            </a:extLst>
          </p:cNvPr>
          <p:cNvSpPr txBox="1"/>
          <p:nvPr/>
        </p:nvSpPr>
        <p:spPr bwMode="auto">
          <a:xfrm>
            <a:off x="0" y="5382161"/>
            <a:ext cx="3434772"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1D2F68"/>
                </a:solidFill>
                <a:effectLst/>
                <a:uLnTx/>
                <a:uFillTx/>
                <a:latin typeface="Arial" charset="0"/>
                <a:ea typeface="+mn-ea"/>
                <a:cs typeface="+mn-cs"/>
              </a:rPr>
              <a:t>Presented to:</a:t>
            </a:r>
            <a:r>
              <a:rPr lang="en-US" sz="1200" b="1" dirty="0">
                <a:solidFill>
                  <a:srgbClr val="1D2F68"/>
                </a:solidFill>
              </a:rPr>
              <a:t> SMASH</a:t>
            </a:r>
            <a:endParaRPr kumimoji="0" lang="en-US" sz="1200" b="1" i="0" u="none" strike="noStrike" kern="1200" cap="none" spc="0" normalizeH="0" baseline="0" noProof="0" dirty="0">
              <a:ln>
                <a:noFill/>
              </a:ln>
              <a:solidFill>
                <a:srgbClr val="1D2F68"/>
              </a:solidFill>
              <a:effectLst/>
              <a:uLnTx/>
              <a:uFillTx/>
              <a:latin typeface="Arial" charset="0"/>
              <a:ea typeface="+mn-ea"/>
              <a:cs typeface="+mn-cs"/>
            </a:endParaRPr>
          </a:p>
          <a:p>
            <a:pPr>
              <a:buNone/>
              <a:defRPr/>
            </a:pPr>
            <a:r>
              <a:rPr kumimoji="0" lang="en-US" sz="1200" b="1" i="0" u="none" strike="noStrike" kern="1200" cap="none" spc="0" normalizeH="0" baseline="0" noProof="0" dirty="0">
                <a:ln>
                  <a:noFill/>
                </a:ln>
                <a:solidFill>
                  <a:srgbClr val="1D2F68"/>
                </a:solidFill>
                <a:effectLst/>
                <a:uLnTx/>
                <a:uFillTx/>
                <a:latin typeface="Arial" charset="0"/>
                <a:ea typeface="+mn-ea"/>
                <a:cs typeface="+mn-cs"/>
              </a:rPr>
              <a:t>By: Seth Lake</a:t>
            </a:r>
          </a:p>
          <a:p>
            <a:pPr>
              <a:buNone/>
              <a:defRPr/>
            </a:pPr>
            <a:r>
              <a:rPr kumimoji="0" lang="en-US" sz="1200" b="1" i="0" u="none" strike="noStrike" kern="1200" cap="none" spc="0" normalizeH="0" baseline="0" noProof="0" dirty="0">
                <a:ln>
                  <a:noFill/>
                </a:ln>
                <a:solidFill>
                  <a:srgbClr val="1D2F68"/>
                </a:solidFill>
                <a:effectLst/>
                <a:uLnTx/>
                <a:uFillTx/>
                <a:latin typeface="Arial" charset="0"/>
                <a:ea typeface="+mn-ea"/>
                <a:cs typeface="+mn-cs"/>
              </a:rPr>
              <a:t>Date: 12/08/2025</a:t>
            </a:r>
            <a:endParaRPr kumimoji="0" lang="en-US" sz="1400" b="0" i="0" u="none" strike="noStrike" kern="1200" cap="none" spc="0" normalizeH="0" baseline="0" noProof="0" dirty="0">
              <a:ln>
                <a:noFill/>
              </a:ln>
              <a:solidFill>
                <a:srgbClr val="000000"/>
              </a:solidFill>
              <a:effectLst/>
              <a:uLnTx/>
              <a:uFillTx/>
              <a:latin typeface="Arial" charset="0"/>
              <a:ea typeface="+mn-ea"/>
              <a:cs typeface="+mn-cs"/>
            </a:endParaRPr>
          </a:p>
        </p:txBody>
      </p:sp>
      <p:grpSp>
        <p:nvGrpSpPr>
          <p:cNvPr id="2" name="Group 1080">
            <a:extLst>
              <a:ext uri="{FF2B5EF4-FFF2-40B4-BE49-F238E27FC236}">
                <a16:creationId xmlns:a16="http://schemas.microsoft.com/office/drawing/2014/main" id="{61CEB04B-9EDD-3BDE-0766-14CCAAA84A61}"/>
              </a:ext>
            </a:extLst>
          </p:cNvPr>
          <p:cNvGrpSpPr>
            <a:grpSpLocks/>
          </p:cNvGrpSpPr>
          <p:nvPr/>
        </p:nvGrpSpPr>
        <p:grpSpPr bwMode="auto">
          <a:xfrm>
            <a:off x="3639314" y="5840635"/>
            <a:ext cx="2454365" cy="745046"/>
            <a:chOff x="3700" y="171"/>
            <a:chExt cx="1824" cy="573"/>
          </a:xfrm>
        </p:grpSpPr>
        <p:pic>
          <p:nvPicPr>
            <p:cNvPr id="3" name="Picture 1079">
              <a:extLst>
                <a:ext uri="{FF2B5EF4-FFF2-40B4-BE49-F238E27FC236}">
                  <a16:creationId xmlns:a16="http://schemas.microsoft.com/office/drawing/2014/main" id="{89466A37-57D4-F90B-63BE-A03285907D35}"/>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3700" y="171"/>
              <a:ext cx="573" cy="573"/>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 Box 1071">
              <a:extLst>
                <a:ext uri="{FF2B5EF4-FFF2-40B4-BE49-F238E27FC236}">
                  <a16:creationId xmlns:a16="http://schemas.microsoft.com/office/drawing/2014/main" id="{8F04A5C3-BDE3-6A37-4DFF-C2C82E18DA7F}"/>
                </a:ext>
              </a:extLst>
            </p:cNvPr>
            <p:cNvSpPr txBox="1">
              <a:spLocks noChangeArrowheads="1"/>
            </p:cNvSpPr>
            <p:nvPr userDrawn="1"/>
          </p:nvSpPr>
          <p:spPr bwMode="ltGray">
            <a:xfrm>
              <a:off x="4288" y="288"/>
              <a:ext cx="1236" cy="3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charset="0"/>
                  <a:ea typeface="+mn-ea"/>
                  <a:cs typeface="+mn-cs"/>
                </a:rPr>
                <a:t>Federal Aviation</a:t>
              </a:r>
            </a:p>
            <a:p>
              <a:pPr marL="0" marR="0" lvl="0" indent="0" algn="l" defTabSz="914400" rtl="0" eaLnBrk="1" fontAlgn="base" latinLnBrk="0" hangingPunct="1">
                <a:lnSpc>
                  <a:spcPct val="85000"/>
                </a:lnSpc>
                <a:spcBef>
                  <a:spcPct val="0"/>
                </a:spcBef>
                <a:spcAft>
                  <a:spcPct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charset="0"/>
                  <a:ea typeface="+mn-ea"/>
                  <a:cs typeface="+mn-cs"/>
                </a:rPr>
                <a:t>Administration</a:t>
              </a:r>
            </a:p>
          </p:txBody>
        </p:sp>
      </p:grpSp>
    </p:spTree>
    <p:custDataLst>
      <p:tags r:id="rId1"/>
    </p:custDataLst>
    <p:extLst>
      <p:ext uri="{BB962C8B-B14F-4D97-AF65-F5344CB8AC3E}">
        <p14:creationId xmlns:p14="http://schemas.microsoft.com/office/powerpoint/2010/main" val="2494757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259CD-2169-DB12-F3FC-54E069862A0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27D461-6A45-5D5F-D11D-C0B48A4A7E42}"/>
              </a:ext>
            </a:extLst>
          </p:cNvPr>
          <p:cNvSpPr>
            <a:spLocks noGrp="1"/>
          </p:cNvSpPr>
          <p:nvPr>
            <p:ph type="sldNum" sz="quarter" idx="4"/>
          </p:nvPr>
        </p:nvSpPr>
        <p:spPr/>
        <p:txBody>
          <a:bodyPr/>
          <a:lstStyle/>
          <a:p>
            <a:fld id="{74438B1A-AF1B-4C8B-993E-1BADE62A2451}" type="slidenum">
              <a:rPr lang="en-US" smtClean="0"/>
              <a:pPr/>
              <a:t>10</a:t>
            </a:fld>
            <a:endParaRPr lang="en-US"/>
          </a:p>
        </p:txBody>
      </p:sp>
      <p:sp>
        <p:nvSpPr>
          <p:cNvPr id="7" name="TextBox 6">
            <a:extLst>
              <a:ext uri="{FF2B5EF4-FFF2-40B4-BE49-F238E27FC236}">
                <a16:creationId xmlns:a16="http://schemas.microsoft.com/office/drawing/2014/main" id="{7692A679-E7BC-B7B9-B356-F7144B8873CF}"/>
              </a:ext>
            </a:extLst>
          </p:cNvPr>
          <p:cNvSpPr txBox="1"/>
          <p:nvPr/>
        </p:nvSpPr>
        <p:spPr bwMode="auto">
          <a:xfrm>
            <a:off x="2545880" y="952950"/>
            <a:ext cx="1210588"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9" name="TextBox 8">
            <a:extLst>
              <a:ext uri="{FF2B5EF4-FFF2-40B4-BE49-F238E27FC236}">
                <a16:creationId xmlns:a16="http://schemas.microsoft.com/office/drawing/2014/main" id="{3A3C3B59-D213-FDD0-A2CC-52C4632C0ED1}"/>
              </a:ext>
            </a:extLst>
          </p:cNvPr>
          <p:cNvSpPr txBox="1"/>
          <p:nvPr/>
        </p:nvSpPr>
        <p:spPr bwMode="auto">
          <a:xfrm>
            <a:off x="2545880" y="1794897"/>
            <a:ext cx="122822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13" name="TextBox 12">
            <a:extLst>
              <a:ext uri="{FF2B5EF4-FFF2-40B4-BE49-F238E27FC236}">
                <a16:creationId xmlns:a16="http://schemas.microsoft.com/office/drawing/2014/main" id="{01428860-9D10-DFDE-21E1-0548688B9E5D}"/>
              </a:ext>
            </a:extLst>
          </p:cNvPr>
          <p:cNvSpPr txBox="1"/>
          <p:nvPr/>
        </p:nvSpPr>
        <p:spPr bwMode="auto">
          <a:xfrm>
            <a:off x="4676870" y="964396"/>
            <a:ext cx="1646605"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CAS</a:t>
            </a:r>
            <a:endParaRPr lang="en-US" sz="5400" b="1" baseline="-25000" dirty="0">
              <a:solidFill>
                <a:srgbClr val="00B0F0"/>
              </a:solidFill>
            </a:endParaRPr>
          </a:p>
        </p:txBody>
      </p:sp>
      <p:sp>
        <p:nvSpPr>
          <p:cNvPr id="5" name="TextBox 4">
            <a:extLst>
              <a:ext uri="{FF2B5EF4-FFF2-40B4-BE49-F238E27FC236}">
                <a16:creationId xmlns:a16="http://schemas.microsoft.com/office/drawing/2014/main" id="{6B6A2CE7-7B0F-4AAF-E7FB-324801D7057F}"/>
              </a:ext>
            </a:extLst>
          </p:cNvPr>
          <p:cNvSpPr txBox="1"/>
          <p:nvPr/>
        </p:nvSpPr>
        <p:spPr bwMode="auto">
          <a:xfrm>
            <a:off x="2517592" y="2190975"/>
            <a:ext cx="410881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t>Sport Pilot: </a:t>
            </a:r>
            <a:endParaRPr lang="en-US" sz="5400" b="1" baseline="-25000" dirty="0"/>
          </a:p>
        </p:txBody>
      </p:sp>
      <p:sp>
        <p:nvSpPr>
          <p:cNvPr id="11" name="TextBox 10">
            <a:extLst>
              <a:ext uri="{FF2B5EF4-FFF2-40B4-BE49-F238E27FC236}">
                <a16:creationId xmlns:a16="http://schemas.microsoft.com/office/drawing/2014/main" id="{4EB749A8-160F-9C6A-CDCA-9AAAA25E349A}"/>
              </a:ext>
            </a:extLst>
          </p:cNvPr>
          <p:cNvSpPr txBox="1"/>
          <p:nvPr/>
        </p:nvSpPr>
        <p:spPr bwMode="auto">
          <a:xfrm>
            <a:off x="1930040" y="3429000"/>
            <a:ext cx="1210588"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12" name="TextBox 11">
            <a:extLst>
              <a:ext uri="{FF2B5EF4-FFF2-40B4-BE49-F238E27FC236}">
                <a16:creationId xmlns:a16="http://schemas.microsoft.com/office/drawing/2014/main" id="{0C79BAC5-ED56-9E3F-0D09-65450B2B8157}"/>
              </a:ext>
            </a:extLst>
          </p:cNvPr>
          <p:cNvSpPr txBox="1"/>
          <p:nvPr/>
        </p:nvSpPr>
        <p:spPr bwMode="auto">
          <a:xfrm>
            <a:off x="3932789" y="3537530"/>
            <a:ext cx="3493264"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CAS Limit</a:t>
            </a:r>
            <a:endParaRPr lang="en-US" sz="5400" b="1" baseline="-25000" dirty="0">
              <a:solidFill>
                <a:srgbClr val="00B0F0"/>
              </a:solidFill>
            </a:endParaRPr>
          </a:p>
        </p:txBody>
      </p:sp>
      <p:sp>
        <p:nvSpPr>
          <p:cNvPr id="16" name="TextBox 15">
            <a:extLst>
              <a:ext uri="{FF2B5EF4-FFF2-40B4-BE49-F238E27FC236}">
                <a16:creationId xmlns:a16="http://schemas.microsoft.com/office/drawing/2014/main" id="{7159E252-DD3D-F1CB-B276-B31E815B1F4E}"/>
              </a:ext>
            </a:extLst>
          </p:cNvPr>
          <p:cNvSpPr txBox="1"/>
          <p:nvPr/>
        </p:nvSpPr>
        <p:spPr bwMode="auto">
          <a:xfrm>
            <a:off x="1912407" y="4289335"/>
            <a:ext cx="122822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26" name="&quot;Not Allowed&quot; Symbol 25">
            <a:extLst>
              <a:ext uri="{FF2B5EF4-FFF2-40B4-BE49-F238E27FC236}">
                <a16:creationId xmlns:a16="http://schemas.microsoft.com/office/drawing/2014/main" id="{2F22912F-5175-DAAD-B583-112088F678C3}"/>
              </a:ext>
            </a:extLst>
          </p:cNvPr>
          <p:cNvSpPr>
            <a:spLocks noChangeAspect="1"/>
          </p:cNvSpPr>
          <p:nvPr/>
        </p:nvSpPr>
        <p:spPr bwMode="auto">
          <a:xfrm>
            <a:off x="3643827" y="1746771"/>
            <a:ext cx="1856346" cy="1856346"/>
          </a:xfrm>
          <a:prstGeom prst="noSmoking">
            <a:avLst>
              <a:gd name="adj" fmla="val 11023"/>
            </a:avLst>
          </a:prstGeom>
          <a:solidFill>
            <a:srgbClr val="FF0000"/>
          </a:solidFill>
          <a:ln w="57150">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Char char="•"/>
              <a:tabLst/>
            </a:pPr>
            <a:endParaRPr kumimoji="0" lang="en-US" sz="2400" b="0" i="0" u="none" strike="noStrike" cap="none" normalizeH="0" baseline="0">
              <a:ln>
                <a:noFill/>
              </a:ln>
              <a:solidFill>
                <a:schemeClr val="tx1"/>
              </a:solidFill>
              <a:effectLst/>
              <a:latin typeface="Arial" charset="0"/>
            </a:endParaRPr>
          </a:p>
        </p:txBody>
      </p:sp>
      <p:sp>
        <p:nvSpPr>
          <p:cNvPr id="29" name="TextBox 28">
            <a:extLst>
              <a:ext uri="{FF2B5EF4-FFF2-40B4-BE49-F238E27FC236}">
                <a16:creationId xmlns:a16="http://schemas.microsoft.com/office/drawing/2014/main" id="{14DE7214-59B2-7239-E38F-038E369B5A63}"/>
              </a:ext>
            </a:extLst>
          </p:cNvPr>
          <p:cNvSpPr txBox="1"/>
          <p:nvPr/>
        </p:nvSpPr>
        <p:spPr bwMode="auto">
          <a:xfrm>
            <a:off x="3523989" y="29620"/>
            <a:ext cx="2096023"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lgn="r">
              <a:buFontTx/>
              <a:buNone/>
            </a:pPr>
            <a:r>
              <a:rPr lang="en-US" sz="5400" b="1" dirty="0"/>
              <a:t>RV-10</a:t>
            </a:r>
            <a:endParaRPr lang="en-US" sz="5400" b="1" baseline="-25000" dirty="0"/>
          </a:p>
        </p:txBody>
      </p:sp>
      <p:sp>
        <p:nvSpPr>
          <p:cNvPr id="33" name="TextBox 32">
            <a:extLst>
              <a:ext uri="{FF2B5EF4-FFF2-40B4-BE49-F238E27FC236}">
                <a16:creationId xmlns:a16="http://schemas.microsoft.com/office/drawing/2014/main" id="{EBAF3560-0AC0-4F9F-D4E0-9F4C534BD88B}"/>
              </a:ext>
            </a:extLst>
          </p:cNvPr>
          <p:cNvSpPr txBox="1"/>
          <p:nvPr/>
        </p:nvSpPr>
        <p:spPr bwMode="auto">
          <a:xfrm>
            <a:off x="3315887" y="4843232"/>
            <a:ext cx="2512226"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61 &gt; 59</a:t>
            </a:r>
            <a:endParaRPr lang="en-US" sz="5400" b="1" baseline="-25000" dirty="0">
              <a:solidFill>
                <a:srgbClr val="00B0F0"/>
              </a:solidFill>
            </a:endParaRPr>
          </a:p>
        </p:txBody>
      </p:sp>
      <p:sp>
        <p:nvSpPr>
          <p:cNvPr id="34" name="TextBox 33">
            <a:extLst>
              <a:ext uri="{FF2B5EF4-FFF2-40B4-BE49-F238E27FC236}">
                <a16:creationId xmlns:a16="http://schemas.microsoft.com/office/drawing/2014/main" id="{9F176701-C8EC-BB6B-2132-6729616C0164}"/>
              </a:ext>
            </a:extLst>
          </p:cNvPr>
          <p:cNvSpPr txBox="1"/>
          <p:nvPr/>
        </p:nvSpPr>
        <p:spPr bwMode="auto">
          <a:xfrm>
            <a:off x="3748432" y="947767"/>
            <a:ext cx="95410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F0"/>
                </a:solidFill>
              </a:rPr>
              <a:t>61</a:t>
            </a:r>
            <a:endParaRPr lang="en-US" sz="5400" b="1" baseline="-25000" dirty="0">
              <a:solidFill>
                <a:srgbClr val="00B0F0"/>
              </a:solidFill>
            </a:endParaRPr>
          </a:p>
        </p:txBody>
      </p:sp>
      <p:sp>
        <p:nvSpPr>
          <p:cNvPr id="35" name="TextBox 34">
            <a:extLst>
              <a:ext uri="{FF2B5EF4-FFF2-40B4-BE49-F238E27FC236}">
                <a16:creationId xmlns:a16="http://schemas.microsoft.com/office/drawing/2014/main" id="{8AA02FF4-468F-4020-B249-23C8D50534A4}"/>
              </a:ext>
            </a:extLst>
          </p:cNvPr>
          <p:cNvSpPr txBox="1"/>
          <p:nvPr/>
        </p:nvSpPr>
        <p:spPr bwMode="auto">
          <a:xfrm>
            <a:off x="3059655" y="3535479"/>
            <a:ext cx="95410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F0"/>
                </a:solidFill>
              </a:rPr>
              <a:t>59</a:t>
            </a:r>
            <a:endParaRPr lang="en-US" sz="5400" b="1" baseline="-25000" dirty="0">
              <a:solidFill>
                <a:srgbClr val="00B0F0"/>
              </a:solidFill>
            </a:endParaRPr>
          </a:p>
        </p:txBody>
      </p:sp>
    </p:spTree>
    <p:extLst>
      <p:ext uri="{BB962C8B-B14F-4D97-AF65-F5344CB8AC3E}">
        <p14:creationId xmlns:p14="http://schemas.microsoft.com/office/powerpoint/2010/main" val="118114631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3" presetClass="emph" presetSubtype="2" fill="hold" grpId="0" nodeType="withEffect">
                                  <p:stCondLst>
                                    <p:cond delay="0"/>
                                  </p:stCondLst>
                                  <p:childTnLst>
                                    <p:animClr clrSpc="rgb" dir="cw">
                                      <p:cBhvr override="childStyle">
                                        <p:cTn id="22" dur="750" fill="hold"/>
                                        <p:tgtEl>
                                          <p:spTgt spid="35"/>
                                        </p:tgtEl>
                                        <p:attrNameLst>
                                          <p:attrName>style.color</p:attrName>
                                        </p:attrNameLst>
                                      </p:cBhvr>
                                      <p:to>
                                        <a:srgbClr val="FF3300"/>
                                      </p:to>
                                    </p:animClr>
                                  </p:childTnLst>
                                </p:cTn>
                              </p:par>
                              <p:par>
                                <p:cTn id="23" presetID="3" presetClass="emph" presetSubtype="2" fill="hold" grpId="0" nodeType="withEffect">
                                  <p:stCondLst>
                                    <p:cond delay="0"/>
                                  </p:stCondLst>
                                  <p:childTnLst>
                                    <p:animClr clrSpc="rgb" dir="cw">
                                      <p:cBhvr override="childStyle">
                                        <p:cTn id="24" dur="750" fill="hold"/>
                                        <p:tgtEl>
                                          <p:spTgt spid="34"/>
                                        </p:tgtEl>
                                        <p:attrNameLst>
                                          <p:attrName>style.color</p:attrName>
                                        </p:attrNameLst>
                                      </p:cBhvr>
                                      <p:to>
                                        <a:srgbClr val="FF3300"/>
                                      </p:to>
                                    </p:animClr>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6" grpId="0"/>
      <p:bldP spid="26" grpId="0" animBg="1"/>
      <p:bldP spid="33" grpId="0"/>
      <p:bldP spid="34" grpId="0"/>
      <p:bldP spid="35" grpId="0"/>
      <p:bldP spid="3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8A7AF-76E7-78B4-9265-579FD11148D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59741A8-F60F-E8FA-D403-18B714215FB7}"/>
              </a:ext>
            </a:extLst>
          </p:cNvPr>
          <p:cNvSpPr>
            <a:spLocks noGrp="1"/>
          </p:cNvSpPr>
          <p:nvPr>
            <p:ph type="sldNum" sz="quarter" idx="4"/>
          </p:nvPr>
        </p:nvSpPr>
        <p:spPr/>
        <p:txBody>
          <a:bodyPr/>
          <a:lstStyle/>
          <a:p>
            <a:fld id="{74438B1A-AF1B-4C8B-993E-1BADE62A2451}" type="slidenum">
              <a:rPr lang="en-US" smtClean="0"/>
              <a:pPr/>
              <a:t>11</a:t>
            </a:fld>
            <a:endParaRPr lang="en-US"/>
          </a:p>
        </p:txBody>
      </p:sp>
      <p:sp>
        <p:nvSpPr>
          <p:cNvPr id="7" name="TextBox 6">
            <a:extLst>
              <a:ext uri="{FF2B5EF4-FFF2-40B4-BE49-F238E27FC236}">
                <a16:creationId xmlns:a16="http://schemas.microsoft.com/office/drawing/2014/main" id="{FE6B66B8-191D-69A6-18B1-0AEADF8D7643}"/>
              </a:ext>
            </a:extLst>
          </p:cNvPr>
          <p:cNvSpPr txBox="1"/>
          <p:nvPr/>
        </p:nvSpPr>
        <p:spPr bwMode="auto">
          <a:xfrm>
            <a:off x="2545880" y="952950"/>
            <a:ext cx="131318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9" name="TextBox 8">
            <a:extLst>
              <a:ext uri="{FF2B5EF4-FFF2-40B4-BE49-F238E27FC236}">
                <a16:creationId xmlns:a16="http://schemas.microsoft.com/office/drawing/2014/main" id="{0538FAC2-420C-BA91-2CB1-5196C6701BA1}"/>
              </a:ext>
            </a:extLst>
          </p:cNvPr>
          <p:cNvSpPr txBox="1"/>
          <p:nvPr/>
        </p:nvSpPr>
        <p:spPr bwMode="auto">
          <a:xfrm>
            <a:off x="2174405" y="1794897"/>
            <a:ext cx="202972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13" name="TextBox 12">
            <a:extLst>
              <a:ext uri="{FF2B5EF4-FFF2-40B4-BE49-F238E27FC236}">
                <a16:creationId xmlns:a16="http://schemas.microsoft.com/office/drawing/2014/main" id="{D75AA445-E297-4E76-EA0C-4EA65D6701D8}"/>
              </a:ext>
            </a:extLst>
          </p:cNvPr>
          <p:cNvSpPr txBox="1"/>
          <p:nvPr/>
        </p:nvSpPr>
        <p:spPr bwMode="auto">
          <a:xfrm>
            <a:off x="4676870" y="964396"/>
            <a:ext cx="1646605"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CAS</a:t>
            </a:r>
            <a:endParaRPr lang="en-US" sz="5400" b="1" baseline="-25000" dirty="0">
              <a:solidFill>
                <a:srgbClr val="00B050"/>
              </a:solidFill>
            </a:endParaRPr>
          </a:p>
        </p:txBody>
      </p:sp>
      <p:sp>
        <p:nvSpPr>
          <p:cNvPr id="5" name="TextBox 4">
            <a:extLst>
              <a:ext uri="{FF2B5EF4-FFF2-40B4-BE49-F238E27FC236}">
                <a16:creationId xmlns:a16="http://schemas.microsoft.com/office/drawing/2014/main" id="{78581A39-5329-9E58-4487-EBD79D271056}"/>
              </a:ext>
            </a:extLst>
          </p:cNvPr>
          <p:cNvSpPr txBox="1"/>
          <p:nvPr/>
        </p:nvSpPr>
        <p:spPr bwMode="auto">
          <a:xfrm>
            <a:off x="1767386" y="2190975"/>
            <a:ext cx="5609228"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t>Sport Category: </a:t>
            </a:r>
            <a:endParaRPr lang="en-US" sz="5400" b="1" baseline="-25000" dirty="0"/>
          </a:p>
        </p:txBody>
      </p:sp>
      <p:sp>
        <p:nvSpPr>
          <p:cNvPr id="11" name="TextBox 10">
            <a:extLst>
              <a:ext uri="{FF2B5EF4-FFF2-40B4-BE49-F238E27FC236}">
                <a16:creationId xmlns:a16="http://schemas.microsoft.com/office/drawing/2014/main" id="{0A357194-920C-E280-220F-2E7C393D97FD}"/>
              </a:ext>
            </a:extLst>
          </p:cNvPr>
          <p:cNvSpPr txBox="1"/>
          <p:nvPr/>
        </p:nvSpPr>
        <p:spPr bwMode="auto">
          <a:xfrm>
            <a:off x="1863365" y="3429000"/>
            <a:ext cx="131318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12" name="TextBox 11">
            <a:extLst>
              <a:ext uri="{FF2B5EF4-FFF2-40B4-BE49-F238E27FC236}">
                <a16:creationId xmlns:a16="http://schemas.microsoft.com/office/drawing/2014/main" id="{E7045218-8FE9-A87E-4C83-8E28AB771E76}"/>
              </a:ext>
            </a:extLst>
          </p:cNvPr>
          <p:cNvSpPr txBox="1"/>
          <p:nvPr/>
        </p:nvSpPr>
        <p:spPr bwMode="auto">
          <a:xfrm>
            <a:off x="3932789" y="3537530"/>
            <a:ext cx="3493264"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CAS Limit</a:t>
            </a:r>
            <a:endParaRPr lang="en-US" sz="5400" b="1" baseline="-25000" dirty="0">
              <a:solidFill>
                <a:srgbClr val="00B050"/>
              </a:solidFill>
            </a:endParaRPr>
          </a:p>
        </p:txBody>
      </p:sp>
      <p:sp>
        <p:nvSpPr>
          <p:cNvPr id="16" name="TextBox 15">
            <a:extLst>
              <a:ext uri="{FF2B5EF4-FFF2-40B4-BE49-F238E27FC236}">
                <a16:creationId xmlns:a16="http://schemas.microsoft.com/office/drawing/2014/main" id="{AA3B1967-7887-F956-E1EE-FBA5F9F619F5}"/>
              </a:ext>
            </a:extLst>
          </p:cNvPr>
          <p:cNvSpPr txBox="1"/>
          <p:nvPr/>
        </p:nvSpPr>
        <p:spPr bwMode="auto">
          <a:xfrm>
            <a:off x="1417107" y="4289335"/>
            <a:ext cx="202972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29" name="TextBox 28">
            <a:extLst>
              <a:ext uri="{FF2B5EF4-FFF2-40B4-BE49-F238E27FC236}">
                <a16:creationId xmlns:a16="http://schemas.microsoft.com/office/drawing/2014/main" id="{F1475808-45B5-C5E9-5561-5473B1CF4301}"/>
              </a:ext>
            </a:extLst>
          </p:cNvPr>
          <p:cNvSpPr txBox="1"/>
          <p:nvPr/>
        </p:nvSpPr>
        <p:spPr bwMode="auto">
          <a:xfrm>
            <a:off x="3523989" y="29620"/>
            <a:ext cx="2096023"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lgn="r">
              <a:buFontTx/>
              <a:buNone/>
            </a:pPr>
            <a:r>
              <a:rPr lang="en-US" sz="5400" b="1" dirty="0"/>
              <a:t>RV-10</a:t>
            </a:r>
            <a:endParaRPr lang="en-US" sz="5400" b="1" baseline="-25000" dirty="0"/>
          </a:p>
        </p:txBody>
      </p:sp>
      <p:sp>
        <p:nvSpPr>
          <p:cNvPr id="33" name="TextBox 32">
            <a:extLst>
              <a:ext uri="{FF2B5EF4-FFF2-40B4-BE49-F238E27FC236}">
                <a16:creationId xmlns:a16="http://schemas.microsoft.com/office/drawing/2014/main" id="{B9690CF2-AE23-B9A1-562B-4A506C97837E}"/>
              </a:ext>
            </a:extLst>
          </p:cNvPr>
          <p:cNvSpPr txBox="1"/>
          <p:nvPr/>
        </p:nvSpPr>
        <p:spPr bwMode="auto">
          <a:xfrm>
            <a:off x="3315887" y="4843232"/>
            <a:ext cx="251222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52 &lt; 61</a:t>
            </a:r>
            <a:endParaRPr lang="en-US" sz="5400" b="1" baseline="-25000" dirty="0">
              <a:solidFill>
                <a:srgbClr val="00B050"/>
              </a:solidFill>
            </a:endParaRPr>
          </a:p>
        </p:txBody>
      </p:sp>
      <p:sp>
        <p:nvSpPr>
          <p:cNvPr id="34" name="TextBox 33">
            <a:extLst>
              <a:ext uri="{FF2B5EF4-FFF2-40B4-BE49-F238E27FC236}">
                <a16:creationId xmlns:a16="http://schemas.microsoft.com/office/drawing/2014/main" id="{D816D4DD-0ADA-5385-A2FB-D2C70D514C60}"/>
              </a:ext>
            </a:extLst>
          </p:cNvPr>
          <p:cNvSpPr txBox="1"/>
          <p:nvPr/>
        </p:nvSpPr>
        <p:spPr bwMode="auto">
          <a:xfrm>
            <a:off x="3748432" y="947767"/>
            <a:ext cx="954107"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50"/>
                </a:solidFill>
              </a:rPr>
              <a:t>52</a:t>
            </a:r>
            <a:endParaRPr lang="en-US" sz="5400" b="1" baseline="-25000" dirty="0">
              <a:solidFill>
                <a:srgbClr val="00B050"/>
              </a:solidFill>
            </a:endParaRPr>
          </a:p>
        </p:txBody>
      </p:sp>
      <p:sp>
        <p:nvSpPr>
          <p:cNvPr id="35" name="TextBox 34">
            <a:extLst>
              <a:ext uri="{FF2B5EF4-FFF2-40B4-BE49-F238E27FC236}">
                <a16:creationId xmlns:a16="http://schemas.microsoft.com/office/drawing/2014/main" id="{2BBAA5F9-C470-B1AB-BC6A-7FD5F6AFA49F}"/>
              </a:ext>
            </a:extLst>
          </p:cNvPr>
          <p:cNvSpPr txBox="1"/>
          <p:nvPr/>
        </p:nvSpPr>
        <p:spPr bwMode="auto">
          <a:xfrm>
            <a:off x="3059655" y="3535479"/>
            <a:ext cx="954107"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50"/>
                </a:solidFill>
              </a:rPr>
              <a:t>61</a:t>
            </a:r>
            <a:endParaRPr lang="en-US" sz="5400" b="1" baseline="-25000" dirty="0">
              <a:solidFill>
                <a:srgbClr val="00B050"/>
              </a:solidFill>
            </a:endParaRPr>
          </a:p>
        </p:txBody>
      </p:sp>
      <p:pic>
        <p:nvPicPr>
          <p:cNvPr id="3" name="Graphic 2" descr="Checkmark with solid fill">
            <a:extLst>
              <a:ext uri="{FF2B5EF4-FFF2-40B4-BE49-F238E27FC236}">
                <a16:creationId xmlns:a16="http://schemas.microsoft.com/office/drawing/2014/main" id="{D0AB2946-8F3D-695E-CC4E-605A7CDFEA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78594" y="1762373"/>
            <a:ext cx="1856346" cy="1856346"/>
          </a:xfrm>
          <a:prstGeom prst="rect">
            <a:avLst/>
          </a:prstGeom>
        </p:spPr>
      </p:pic>
    </p:spTree>
    <p:extLst>
      <p:ext uri="{BB962C8B-B14F-4D97-AF65-F5344CB8AC3E}">
        <p14:creationId xmlns:p14="http://schemas.microsoft.com/office/powerpoint/2010/main" val="262996159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3" presetClass="emph" presetSubtype="2" fill="hold" grpId="0" nodeType="withEffect">
                                  <p:stCondLst>
                                    <p:cond delay="0"/>
                                  </p:stCondLst>
                                  <p:childTnLst>
                                    <p:animClr clrSpc="rgb" dir="cw">
                                      <p:cBhvr override="childStyle">
                                        <p:cTn id="22" dur="750" fill="hold"/>
                                        <p:tgtEl>
                                          <p:spTgt spid="35"/>
                                        </p:tgtEl>
                                        <p:attrNameLst>
                                          <p:attrName>style.color</p:attrName>
                                        </p:attrNameLst>
                                      </p:cBhvr>
                                      <p:to>
                                        <a:schemeClr val="folHlink"/>
                                      </p:to>
                                    </p:animClr>
                                  </p:childTnLst>
                                </p:cTn>
                              </p:par>
                              <p:par>
                                <p:cTn id="23" presetID="3" presetClass="emph" presetSubtype="2" fill="hold" grpId="0" nodeType="withEffect">
                                  <p:stCondLst>
                                    <p:cond delay="0"/>
                                  </p:stCondLst>
                                  <p:childTnLst>
                                    <p:animClr clrSpc="rgb" dir="cw">
                                      <p:cBhvr override="childStyle">
                                        <p:cTn id="24" dur="750" fill="hold"/>
                                        <p:tgtEl>
                                          <p:spTgt spid="34"/>
                                        </p:tgtEl>
                                        <p:attrNameLst>
                                          <p:attrName>style.color</p:attrName>
                                        </p:attrNameLst>
                                      </p:cBhvr>
                                      <p:to>
                                        <a:schemeClr val="folHlink"/>
                                      </p:to>
                                    </p:animClr>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6" grpId="0"/>
      <p:bldP spid="33" grpId="0"/>
      <p:bldP spid="34" grpId="0"/>
      <p:bldP spid="35" grpId="0"/>
      <p:bldP spid="35"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8E45D-996C-3CBB-0A47-470D04662710}"/>
            </a:ext>
          </a:extLst>
        </p:cNvPr>
        <p:cNvGrpSpPr/>
        <p:nvPr/>
      </p:nvGrpSpPr>
      <p:grpSpPr>
        <a:xfrm>
          <a:off x="0" y="0"/>
          <a:ext cx="0" cy="0"/>
          <a:chOff x="0" y="0"/>
          <a:chExt cx="0" cy="0"/>
        </a:xfrm>
      </p:grpSpPr>
      <p:pic>
        <p:nvPicPr>
          <p:cNvPr id="5" name="Picture 4" descr="A small airplane flying in the sky&#10;&#10;AI-generated content may be incorrect.">
            <a:extLst>
              <a:ext uri="{FF2B5EF4-FFF2-40B4-BE49-F238E27FC236}">
                <a16:creationId xmlns:a16="http://schemas.microsoft.com/office/drawing/2014/main" id="{9C669616-BFB2-AAE0-B726-5BD4CDE16E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3488" y="-1"/>
            <a:ext cx="6677025" cy="4443257"/>
          </a:xfrm>
          <a:prstGeom prst="rect">
            <a:avLst/>
          </a:prstGeom>
        </p:spPr>
      </p:pic>
      <p:sp>
        <p:nvSpPr>
          <p:cNvPr id="4" name="Slide Number Placeholder 3">
            <a:extLst>
              <a:ext uri="{FF2B5EF4-FFF2-40B4-BE49-F238E27FC236}">
                <a16:creationId xmlns:a16="http://schemas.microsoft.com/office/drawing/2014/main" id="{2B150BCE-E76E-E33E-2F58-28946550F279}"/>
              </a:ext>
            </a:extLst>
          </p:cNvPr>
          <p:cNvSpPr>
            <a:spLocks noGrp="1"/>
          </p:cNvSpPr>
          <p:nvPr>
            <p:ph type="sldNum" sz="quarter" idx="4"/>
          </p:nvPr>
        </p:nvSpPr>
        <p:spPr/>
        <p:txBody>
          <a:bodyPr/>
          <a:lstStyle/>
          <a:p>
            <a:fld id="{74438B1A-AF1B-4C8B-993E-1BADE62A2451}" type="slidenum">
              <a:rPr lang="en-US" smtClean="0"/>
              <a:pPr/>
              <a:t>12</a:t>
            </a:fld>
            <a:endParaRPr lang="en-US"/>
          </a:p>
        </p:txBody>
      </p:sp>
      <p:sp>
        <p:nvSpPr>
          <p:cNvPr id="7" name="TextBox 6">
            <a:extLst>
              <a:ext uri="{FF2B5EF4-FFF2-40B4-BE49-F238E27FC236}">
                <a16:creationId xmlns:a16="http://schemas.microsoft.com/office/drawing/2014/main" id="{0D04C155-4CF3-91CF-EE74-465F0E17D4CD}"/>
              </a:ext>
            </a:extLst>
          </p:cNvPr>
          <p:cNvSpPr txBox="1"/>
          <p:nvPr/>
        </p:nvSpPr>
        <p:spPr bwMode="auto">
          <a:xfrm>
            <a:off x="422723" y="4514941"/>
            <a:ext cx="1210588"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8" name="TextBox 7">
            <a:extLst>
              <a:ext uri="{FF2B5EF4-FFF2-40B4-BE49-F238E27FC236}">
                <a16:creationId xmlns:a16="http://schemas.microsoft.com/office/drawing/2014/main" id="{8D04C3A0-4E3C-333B-F0D6-E9851F12C3FC}"/>
              </a:ext>
            </a:extLst>
          </p:cNvPr>
          <p:cNvSpPr txBox="1"/>
          <p:nvPr/>
        </p:nvSpPr>
        <p:spPr bwMode="auto">
          <a:xfrm>
            <a:off x="5027309" y="4514941"/>
            <a:ext cx="1313180"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9" name="TextBox 8">
            <a:extLst>
              <a:ext uri="{FF2B5EF4-FFF2-40B4-BE49-F238E27FC236}">
                <a16:creationId xmlns:a16="http://schemas.microsoft.com/office/drawing/2014/main" id="{232B0DD0-3B05-D788-E747-1E6CCD30E37C}"/>
              </a:ext>
            </a:extLst>
          </p:cNvPr>
          <p:cNvSpPr txBox="1"/>
          <p:nvPr/>
        </p:nvSpPr>
        <p:spPr bwMode="auto">
          <a:xfrm>
            <a:off x="405090" y="5349057"/>
            <a:ext cx="122822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10" name="TextBox 9">
            <a:extLst>
              <a:ext uri="{FF2B5EF4-FFF2-40B4-BE49-F238E27FC236}">
                <a16:creationId xmlns:a16="http://schemas.microsoft.com/office/drawing/2014/main" id="{425BD5E9-291D-1897-F260-74E4FB66C90A}"/>
              </a:ext>
            </a:extLst>
          </p:cNvPr>
          <p:cNvSpPr txBox="1"/>
          <p:nvPr/>
        </p:nvSpPr>
        <p:spPr bwMode="auto">
          <a:xfrm>
            <a:off x="4669038" y="5349057"/>
            <a:ext cx="2029723"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13" name="TextBox 12">
            <a:extLst>
              <a:ext uri="{FF2B5EF4-FFF2-40B4-BE49-F238E27FC236}">
                <a16:creationId xmlns:a16="http://schemas.microsoft.com/office/drawing/2014/main" id="{5EBF319C-325F-35B1-6911-987007442037}"/>
              </a:ext>
            </a:extLst>
          </p:cNvPr>
          <p:cNvSpPr txBox="1"/>
          <p:nvPr/>
        </p:nvSpPr>
        <p:spPr bwMode="auto">
          <a:xfrm>
            <a:off x="1558781" y="4514941"/>
            <a:ext cx="2416046"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68CAS</a:t>
            </a:r>
            <a:endParaRPr lang="en-US" sz="5400" b="1" baseline="-25000" dirty="0">
              <a:solidFill>
                <a:srgbClr val="00B0F0"/>
              </a:solidFill>
            </a:endParaRPr>
          </a:p>
        </p:txBody>
      </p:sp>
      <p:sp>
        <p:nvSpPr>
          <p:cNvPr id="14" name="TextBox 13">
            <a:extLst>
              <a:ext uri="{FF2B5EF4-FFF2-40B4-BE49-F238E27FC236}">
                <a16:creationId xmlns:a16="http://schemas.microsoft.com/office/drawing/2014/main" id="{A84468D2-A4A6-2166-8252-71728CE930CB}"/>
              </a:ext>
            </a:extLst>
          </p:cNvPr>
          <p:cNvSpPr txBox="1"/>
          <p:nvPr/>
        </p:nvSpPr>
        <p:spPr bwMode="auto">
          <a:xfrm>
            <a:off x="6238889" y="4514941"/>
            <a:ext cx="2416046"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58CAS</a:t>
            </a:r>
            <a:endParaRPr lang="en-US" sz="5400" b="1" baseline="-25000" dirty="0">
              <a:solidFill>
                <a:srgbClr val="00B050"/>
              </a:solidFill>
            </a:endParaRPr>
          </a:p>
        </p:txBody>
      </p:sp>
      <p:sp>
        <p:nvSpPr>
          <p:cNvPr id="15" name="TextBox 14">
            <a:extLst>
              <a:ext uri="{FF2B5EF4-FFF2-40B4-BE49-F238E27FC236}">
                <a16:creationId xmlns:a16="http://schemas.microsoft.com/office/drawing/2014/main" id="{E142F966-020E-35F2-115D-B69D9FEB67EF}"/>
              </a:ext>
            </a:extLst>
          </p:cNvPr>
          <p:cNvSpPr txBox="1"/>
          <p:nvPr/>
        </p:nvSpPr>
        <p:spPr bwMode="auto">
          <a:xfrm>
            <a:off x="3844878" y="29620"/>
            <a:ext cx="1454244"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lgn="r">
              <a:buFontTx/>
              <a:buNone/>
            </a:pPr>
            <a:r>
              <a:rPr lang="en-US" sz="5400" b="1" dirty="0"/>
              <a:t>A36</a:t>
            </a:r>
            <a:endParaRPr lang="en-US" sz="5400" b="1" baseline="-25000" dirty="0"/>
          </a:p>
        </p:txBody>
      </p:sp>
    </p:spTree>
    <p:extLst>
      <p:ext uri="{BB962C8B-B14F-4D97-AF65-F5344CB8AC3E}">
        <p14:creationId xmlns:p14="http://schemas.microsoft.com/office/powerpoint/2010/main" val="227609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CC706-BCFD-AAB3-D91E-258868C3531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3D51494-AED3-81FE-C4B7-292274BC8883}"/>
              </a:ext>
            </a:extLst>
          </p:cNvPr>
          <p:cNvSpPr>
            <a:spLocks noGrp="1"/>
          </p:cNvSpPr>
          <p:nvPr>
            <p:ph type="sldNum" sz="quarter" idx="4"/>
          </p:nvPr>
        </p:nvSpPr>
        <p:spPr/>
        <p:txBody>
          <a:bodyPr/>
          <a:lstStyle/>
          <a:p>
            <a:fld id="{74438B1A-AF1B-4C8B-993E-1BADE62A2451}" type="slidenum">
              <a:rPr lang="en-US" smtClean="0"/>
              <a:pPr/>
              <a:t>13</a:t>
            </a:fld>
            <a:endParaRPr lang="en-US"/>
          </a:p>
        </p:txBody>
      </p:sp>
      <p:sp>
        <p:nvSpPr>
          <p:cNvPr id="7" name="TextBox 6">
            <a:extLst>
              <a:ext uri="{FF2B5EF4-FFF2-40B4-BE49-F238E27FC236}">
                <a16:creationId xmlns:a16="http://schemas.microsoft.com/office/drawing/2014/main" id="{D22A2246-6281-CE7A-38B8-6F6CEB3BD081}"/>
              </a:ext>
            </a:extLst>
          </p:cNvPr>
          <p:cNvSpPr txBox="1"/>
          <p:nvPr/>
        </p:nvSpPr>
        <p:spPr bwMode="auto">
          <a:xfrm>
            <a:off x="2545880" y="952950"/>
            <a:ext cx="1210588"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9" name="TextBox 8">
            <a:extLst>
              <a:ext uri="{FF2B5EF4-FFF2-40B4-BE49-F238E27FC236}">
                <a16:creationId xmlns:a16="http://schemas.microsoft.com/office/drawing/2014/main" id="{3638B288-697C-86CC-A8D5-995EFBCE7839}"/>
              </a:ext>
            </a:extLst>
          </p:cNvPr>
          <p:cNvSpPr txBox="1"/>
          <p:nvPr/>
        </p:nvSpPr>
        <p:spPr bwMode="auto">
          <a:xfrm>
            <a:off x="2545880" y="1794897"/>
            <a:ext cx="12282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13" name="TextBox 12">
            <a:extLst>
              <a:ext uri="{FF2B5EF4-FFF2-40B4-BE49-F238E27FC236}">
                <a16:creationId xmlns:a16="http://schemas.microsoft.com/office/drawing/2014/main" id="{4E7D9382-1874-38A9-2167-0529DC51C426}"/>
              </a:ext>
            </a:extLst>
          </p:cNvPr>
          <p:cNvSpPr txBox="1"/>
          <p:nvPr/>
        </p:nvSpPr>
        <p:spPr bwMode="auto">
          <a:xfrm>
            <a:off x="4676870" y="964396"/>
            <a:ext cx="1646605"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CAS</a:t>
            </a:r>
            <a:endParaRPr lang="en-US" sz="5400" b="1" baseline="-25000" dirty="0">
              <a:solidFill>
                <a:srgbClr val="00B0F0"/>
              </a:solidFill>
            </a:endParaRPr>
          </a:p>
        </p:txBody>
      </p:sp>
      <p:sp>
        <p:nvSpPr>
          <p:cNvPr id="5" name="TextBox 4">
            <a:extLst>
              <a:ext uri="{FF2B5EF4-FFF2-40B4-BE49-F238E27FC236}">
                <a16:creationId xmlns:a16="http://schemas.microsoft.com/office/drawing/2014/main" id="{94040E9B-AE7D-4357-5593-83BDA0DD0227}"/>
              </a:ext>
            </a:extLst>
          </p:cNvPr>
          <p:cNvSpPr txBox="1"/>
          <p:nvPr/>
        </p:nvSpPr>
        <p:spPr bwMode="auto">
          <a:xfrm>
            <a:off x="2517592" y="2190975"/>
            <a:ext cx="4108817"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t>Sport Pilot: </a:t>
            </a:r>
            <a:endParaRPr lang="en-US" sz="5400" b="1" baseline="-25000" dirty="0"/>
          </a:p>
        </p:txBody>
      </p:sp>
      <p:sp>
        <p:nvSpPr>
          <p:cNvPr id="11" name="TextBox 10">
            <a:extLst>
              <a:ext uri="{FF2B5EF4-FFF2-40B4-BE49-F238E27FC236}">
                <a16:creationId xmlns:a16="http://schemas.microsoft.com/office/drawing/2014/main" id="{DA072494-8C2B-4AA2-B584-B3F38AA75033}"/>
              </a:ext>
            </a:extLst>
          </p:cNvPr>
          <p:cNvSpPr txBox="1"/>
          <p:nvPr/>
        </p:nvSpPr>
        <p:spPr bwMode="auto">
          <a:xfrm>
            <a:off x="1930040" y="3429000"/>
            <a:ext cx="1210588"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12" name="TextBox 11">
            <a:extLst>
              <a:ext uri="{FF2B5EF4-FFF2-40B4-BE49-F238E27FC236}">
                <a16:creationId xmlns:a16="http://schemas.microsoft.com/office/drawing/2014/main" id="{91926859-B79A-E2A9-D5EA-67894AEC53E1}"/>
              </a:ext>
            </a:extLst>
          </p:cNvPr>
          <p:cNvSpPr txBox="1"/>
          <p:nvPr/>
        </p:nvSpPr>
        <p:spPr bwMode="auto">
          <a:xfrm>
            <a:off x="3932789" y="3537530"/>
            <a:ext cx="3493264"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CAS Limit</a:t>
            </a:r>
            <a:endParaRPr lang="en-US" sz="5400" b="1" baseline="-25000" dirty="0">
              <a:solidFill>
                <a:srgbClr val="00B0F0"/>
              </a:solidFill>
            </a:endParaRPr>
          </a:p>
        </p:txBody>
      </p:sp>
      <p:sp>
        <p:nvSpPr>
          <p:cNvPr id="16" name="TextBox 15">
            <a:extLst>
              <a:ext uri="{FF2B5EF4-FFF2-40B4-BE49-F238E27FC236}">
                <a16:creationId xmlns:a16="http://schemas.microsoft.com/office/drawing/2014/main" id="{9EEEEFD4-8FE8-82AD-C7DA-5CD6BCE2336D}"/>
              </a:ext>
            </a:extLst>
          </p:cNvPr>
          <p:cNvSpPr txBox="1"/>
          <p:nvPr/>
        </p:nvSpPr>
        <p:spPr bwMode="auto">
          <a:xfrm>
            <a:off x="1912407" y="4289335"/>
            <a:ext cx="12282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26" name="&quot;Not Allowed&quot; Symbol 25">
            <a:extLst>
              <a:ext uri="{FF2B5EF4-FFF2-40B4-BE49-F238E27FC236}">
                <a16:creationId xmlns:a16="http://schemas.microsoft.com/office/drawing/2014/main" id="{5D5B6FE6-CB6C-1E30-6EF5-00E79CAF48A5}"/>
              </a:ext>
            </a:extLst>
          </p:cNvPr>
          <p:cNvSpPr>
            <a:spLocks noChangeAspect="1"/>
          </p:cNvSpPr>
          <p:nvPr/>
        </p:nvSpPr>
        <p:spPr bwMode="auto">
          <a:xfrm>
            <a:off x="3643827" y="1746771"/>
            <a:ext cx="1856346" cy="1856346"/>
          </a:xfrm>
          <a:prstGeom prst="noSmoking">
            <a:avLst>
              <a:gd name="adj" fmla="val 11023"/>
            </a:avLst>
          </a:prstGeom>
          <a:solidFill>
            <a:srgbClr val="FF0000"/>
          </a:solidFill>
          <a:ln w="57150">
            <a:solidFill>
              <a:schemeClr val="tx1"/>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Char char="•"/>
              <a:tabLst/>
            </a:pPr>
            <a:endParaRPr kumimoji="0" lang="en-US" sz="2400" b="0" i="0" u="none" strike="noStrike" cap="none" normalizeH="0" baseline="0">
              <a:ln>
                <a:noFill/>
              </a:ln>
              <a:solidFill>
                <a:schemeClr val="tx1"/>
              </a:solidFill>
              <a:effectLst/>
              <a:latin typeface="Arial" charset="0"/>
            </a:endParaRPr>
          </a:p>
        </p:txBody>
      </p:sp>
      <p:sp>
        <p:nvSpPr>
          <p:cNvPr id="29" name="TextBox 28">
            <a:extLst>
              <a:ext uri="{FF2B5EF4-FFF2-40B4-BE49-F238E27FC236}">
                <a16:creationId xmlns:a16="http://schemas.microsoft.com/office/drawing/2014/main" id="{C0D352CB-1214-AF42-28E8-C633CCFA1BA5}"/>
              </a:ext>
            </a:extLst>
          </p:cNvPr>
          <p:cNvSpPr txBox="1"/>
          <p:nvPr/>
        </p:nvSpPr>
        <p:spPr bwMode="auto">
          <a:xfrm>
            <a:off x="3844878" y="29620"/>
            <a:ext cx="1454244"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lgn="r">
              <a:buFontTx/>
              <a:buNone/>
            </a:pPr>
            <a:r>
              <a:rPr lang="en-US" sz="5400" b="1" dirty="0"/>
              <a:t>A36</a:t>
            </a:r>
            <a:endParaRPr lang="en-US" sz="5400" b="1" baseline="-25000" dirty="0"/>
          </a:p>
        </p:txBody>
      </p:sp>
      <p:sp>
        <p:nvSpPr>
          <p:cNvPr id="33" name="TextBox 32">
            <a:extLst>
              <a:ext uri="{FF2B5EF4-FFF2-40B4-BE49-F238E27FC236}">
                <a16:creationId xmlns:a16="http://schemas.microsoft.com/office/drawing/2014/main" id="{A50B4F98-6511-61DD-4E8E-209106622C8D}"/>
              </a:ext>
            </a:extLst>
          </p:cNvPr>
          <p:cNvSpPr txBox="1"/>
          <p:nvPr/>
        </p:nvSpPr>
        <p:spPr bwMode="auto">
          <a:xfrm>
            <a:off x="3315887" y="4843232"/>
            <a:ext cx="251222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68 &gt; 59</a:t>
            </a:r>
            <a:endParaRPr lang="en-US" sz="5400" b="1" baseline="-25000" dirty="0">
              <a:solidFill>
                <a:srgbClr val="00B0F0"/>
              </a:solidFill>
            </a:endParaRPr>
          </a:p>
        </p:txBody>
      </p:sp>
      <p:sp>
        <p:nvSpPr>
          <p:cNvPr id="34" name="TextBox 33">
            <a:extLst>
              <a:ext uri="{FF2B5EF4-FFF2-40B4-BE49-F238E27FC236}">
                <a16:creationId xmlns:a16="http://schemas.microsoft.com/office/drawing/2014/main" id="{456F0F58-6EEE-CF54-F7D8-779A39A615BB}"/>
              </a:ext>
            </a:extLst>
          </p:cNvPr>
          <p:cNvSpPr txBox="1"/>
          <p:nvPr/>
        </p:nvSpPr>
        <p:spPr bwMode="auto">
          <a:xfrm>
            <a:off x="3748432" y="947767"/>
            <a:ext cx="954107"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F0"/>
                </a:solidFill>
              </a:rPr>
              <a:t>68</a:t>
            </a:r>
            <a:endParaRPr lang="en-US" sz="5400" b="1" baseline="-25000" dirty="0">
              <a:solidFill>
                <a:srgbClr val="00B0F0"/>
              </a:solidFill>
            </a:endParaRPr>
          </a:p>
        </p:txBody>
      </p:sp>
      <p:sp>
        <p:nvSpPr>
          <p:cNvPr id="35" name="TextBox 34">
            <a:extLst>
              <a:ext uri="{FF2B5EF4-FFF2-40B4-BE49-F238E27FC236}">
                <a16:creationId xmlns:a16="http://schemas.microsoft.com/office/drawing/2014/main" id="{77966176-FCAE-15FC-685F-DD9CD4EB03CB}"/>
              </a:ext>
            </a:extLst>
          </p:cNvPr>
          <p:cNvSpPr txBox="1"/>
          <p:nvPr/>
        </p:nvSpPr>
        <p:spPr bwMode="auto">
          <a:xfrm>
            <a:off x="3059655" y="3535479"/>
            <a:ext cx="954107"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F0"/>
                </a:solidFill>
              </a:rPr>
              <a:t>59</a:t>
            </a:r>
            <a:endParaRPr lang="en-US" sz="5400" b="1" baseline="-25000" dirty="0">
              <a:solidFill>
                <a:srgbClr val="00B0F0"/>
              </a:solidFill>
            </a:endParaRPr>
          </a:p>
        </p:txBody>
      </p:sp>
    </p:spTree>
    <p:extLst>
      <p:ext uri="{BB962C8B-B14F-4D97-AF65-F5344CB8AC3E}">
        <p14:creationId xmlns:p14="http://schemas.microsoft.com/office/powerpoint/2010/main" val="3423203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3" presetClass="emph" presetSubtype="2" fill="hold" grpId="0" nodeType="withEffect">
                                  <p:stCondLst>
                                    <p:cond delay="0"/>
                                  </p:stCondLst>
                                  <p:childTnLst>
                                    <p:animClr clrSpc="rgb" dir="cw">
                                      <p:cBhvr override="childStyle">
                                        <p:cTn id="22" dur="750" fill="hold"/>
                                        <p:tgtEl>
                                          <p:spTgt spid="35"/>
                                        </p:tgtEl>
                                        <p:attrNameLst>
                                          <p:attrName>style.color</p:attrName>
                                        </p:attrNameLst>
                                      </p:cBhvr>
                                      <p:to>
                                        <a:srgbClr val="FF3300"/>
                                      </p:to>
                                    </p:animClr>
                                  </p:childTnLst>
                                </p:cTn>
                              </p:par>
                              <p:par>
                                <p:cTn id="23" presetID="3" presetClass="emph" presetSubtype="2" fill="hold" grpId="0" nodeType="withEffect">
                                  <p:stCondLst>
                                    <p:cond delay="0"/>
                                  </p:stCondLst>
                                  <p:childTnLst>
                                    <p:animClr clrSpc="rgb" dir="cw">
                                      <p:cBhvr override="childStyle">
                                        <p:cTn id="24" dur="750" fill="hold"/>
                                        <p:tgtEl>
                                          <p:spTgt spid="34"/>
                                        </p:tgtEl>
                                        <p:attrNameLst>
                                          <p:attrName>style.color</p:attrName>
                                        </p:attrNameLst>
                                      </p:cBhvr>
                                      <p:to>
                                        <a:srgbClr val="FF3300"/>
                                      </p:to>
                                    </p:animClr>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6" grpId="0"/>
      <p:bldP spid="26" grpId="0" animBg="1"/>
      <p:bldP spid="33" grpId="0"/>
      <p:bldP spid="34" grpId="0"/>
      <p:bldP spid="35" grpId="0"/>
      <p:bldP spid="35"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D0FD7-6499-F953-00D2-97F87DBDED2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4B82395-6926-8F1D-78E1-3D06ACB7AE7B}"/>
              </a:ext>
            </a:extLst>
          </p:cNvPr>
          <p:cNvSpPr>
            <a:spLocks noGrp="1"/>
          </p:cNvSpPr>
          <p:nvPr>
            <p:ph type="sldNum" sz="quarter" idx="4"/>
          </p:nvPr>
        </p:nvSpPr>
        <p:spPr/>
        <p:txBody>
          <a:bodyPr/>
          <a:lstStyle/>
          <a:p>
            <a:fld id="{74438B1A-AF1B-4C8B-993E-1BADE62A2451}" type="slidenum">
              <a:rPr lang="en-US" smtClean="0"/>
              <a:pPr/>
              <a:t>14</a:t>
            </a:fld>
            <a:endParaRPr lang="en-US"/>
          </a:p>
        </p:txBody>
      </p:sp>
      <p:sp>
        <p:nvSpPr>
          <p:cNvPr id="7" name="TextBox 6">
            <a:extLst>
              <a:ext uri="{FF2B5EF4-FFF2-40B4-BE49-F238E27FC236}">
                <a16:creationId xmlns:a16="http://schemas.microsoft.com/office/drawing/2014/main" id="{CF1FD947-C317-C5C7-49C8-D5B5DAE74E07}"/>
              </a:ext>
            </a:extLst>
          </p:cNvPr>
          <p:cNvSpPr txBox="1"/>
          <p:nvPr/>
        </p:nvSpPr>
        <p:spPr bwMode="auto">
          <a:xfrm>
            <a:off x="2545880" y="952950"/>
            <a:ext cx="1313180"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9" name="TextBox 8">
            <a:extLst>
              <a:ext uri="{FF2B5EF4-FFF2-40B4-BE49-F238E27FC236}">
                <a16:creationId xmlns:a16="http://schemas.microsoft.com/office/drawing/2014/main" id="{B31199B6-B338-F948-7CDC-08AA9BC7FF9A}"/>
              </a:ext>
            </a:extLst>
          </p:cNvPr>
          <p:cNvSpPr txBox="1"/>
          <p:nvPr/>
        </p:nvSpPr>
        <p:spPr bwMode="auto">
          <a:xfrm>
            <a:off x="2174405" y="1794897"/>
            <a:ext cx="2029723"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13" name="TextBox 12">
            <a:extLst>
              <a:ext uri="{FF2B5EF4-FFF2-40B4-BE49-F238E27FC236}">
                <a16:creationId xmlns:a16="http://schemas.microsoft.com/office/drawing/2014/main" id="{F99EFC63-C7F8-C50A-FD02-81721AE271F2}"/>
              </a:ext>
            </a:extLst>
          </p:cNvPr>
          <p:cNvSpPr txBox="1"/>
          <p:nvPr/>
        </p:nvSpPr>
        <p:spPr bwMode="auto">
          <a:xfrm>
            <a:off x="4676870" y="964396"/>
            <a:ext cx="1646605"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CAS</a:t>
            </a:r>
            <a:endParaRPr lang="en-US" sz="5400" b="1" baseline="-25000" dirty="0">
              <a:solidFill>
                <a:srgbClr val="00B050"/>
              </a:solidFill>
            </a:endParaRPr>
          </a:p>
        </p:txBody>
      </p:sp>
      <p:sp>
        <p:nvSpPr>
          <p:cNvPr id="5" name="TextBox 4">
            <a:extLst>
              <a:ext uri="{FF2B5EF4-FFF2-40B4-BE49-F238E27FC236}">
                <a16:creationId xmlns:a16="http://schemas.microsoft.com/office/drawing/2014/main" id="{357B7A95-DE7C-D3B8-2928-D6A47782B411}"/>
              </a:ext>
            </a:extLst>
          </p:cNvPr>
          <p:cNvSpPr txBox="1"/>
          <p:nvPr/>
        </p:nvSpPr>
        <p:spPr bwMode="auto">
          <a:xfrm>
            <a:off x="1767386" y="2190975"/>
            <a:ext cx="5609228"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t>Sport Category: </a:t>
            </a:r>
            <a:endParaRPr lang="en-US" sz="5400" b="1" baseline="-25000" dirty="0"/>
          </a:p>
        </p:txBody>
      </p:sp>
      <p:sp>
        <p:nvSpPr>
          <p:cNvPr id="11" name="TextBox 10">
            <a:extLst>
              <a:ext uri="{FF2B5EF4-FFF2-40B4-BE49-F238E27FC236}">
                <a16:creationId xmlns:a16="http://schemas.microsoft.com/office/drawing/2014/main" id="{63921B12-7033-F053-8D9A-7AD9D854F350}"/>
              </a:ext>
            </a:extLst>
          </p:cNvPr>
          <p:cNvSpPr txBox="1"/>
          <p:nvPr/>
        </p:nvSpPr>
        <p:spPr bwMode="auto">
          <a:xfrm>
            <a:off x="1863365" y="3429000"/>
            <a:ext cx="1313180"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12" name="TextBox 11">
            <a:extLst>
              <a:ext uri="{FF2B5EF4-FFF2-40B4-BE49-F238E27FC236}">
                <a16:creationId xmlns:a16="http://schemas.microsoft.com/office/drawing/2014/main" id="{8CA29F76-0C96-02ED-3242-42837E616D42}"/>
              </a:ext>
            </a:extLst>
          </p:cNvPr>
          <p:cNvSpPr txBox="1"/>
          <p:nvPr/>
        </p:nvSpPr>
        <p:spPr bwMode="auto">
          <a:xfrm>
            <a:off x="3932789" y="3537530"/>
            <a:ext cx="3493264"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CAS Limit</a:t>
            </a:r>
            <a:endParaRPr lang="en-US" sz="5400" b="1" baseline="-25000" dirty="0">
              <a:solidFill>
                <a:srgbClr val="00B050"/>
              </a:solidFill>
            </a:endParaRPr>
          </a:p>
        </p:txBody>
      </p:sp>
      <p:sp>
        <p:nvSpPr>
          <p:cNvPr id="16" name="TextBox 15">
            <a:extLst>
              <a:ext uri="{FF2B5EF4-FFF2-40B4-BE49-F238E27FC236}">
                <a16:creationId xmlns:a16="http://schemas.microsoft.com/office/drawing/2014/main" id="{C5BB0663-E2EE-2B70-0DD0-D308C5B903EA}"/>
              </a:ext>
            </a:extLst>
          </p:cNvPr>
          <p:cNvSpPr txBox="1"/>
          <p:nvPr/>
        </p:nvSpPr>
        <p:spPr bwMode="auto">
          <a:xfrm>
            <a:off x="1417107" y="4289335"/>
            <a:ext cx="2029723"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29" name="TextBox 28">
            <a:extLst>
              <a:ext uri="{FF2B5EF4-FFF2-40B4-BE49-F238E27FC236}">
                <a16:creationId xmlns:a16="http://schemas.microsoft.com/office/drawing/2014/main" id="{0BA8F211-B600-1E36-296A-BBDE8727E62C}"/>
              </a:ext>
            </a:extLst>
          </p:cNvPr>
          <p:cNvSpPr txBox="1"/>
          <p:nvPr/>
        </p:nvSpPr>
        <p:spPr bwMode="auto">
          <a:xfrm>
            <a:off x="3844878" y="29620"/>
            <a:ext cx="1454244"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lgn="r">
              <a:buFontTx/>
              <a:buNone/>
            </a:pPr>
            <a:r>
              <a:rPr lang="en-US" sz="5400" b="1" dirty="0"/>
              <a:t>A36</a:t>
            </a:r>
            <a:endParaRPr lang="en-US" sz="5400" b="1" baseline="-25000" dirty="0"/>
          </a:p>
        </p:txBody>
      </p:sp>
      <p:sp>
        <p:nvSpPr>
          <p:cNvPr id="33" name="TextBox 32">
            <a:extLst>
              <a:ext uri="{FF2B5EF4-FFF2-40B4-BE49-F238E27FC236}">
                <a16:creationId xmlns:a16="http://schemas.microsoft.com/office/drawing/2014/main" id="{C196BA0B-5548-975D-3A76-D91055DADE73}"/>
              </a:ext>
            </a:extLst>
          </p:cNvPr>
          <p:cNvSpPr txBox="1"/>
          <p:nvPr/>
        </p:nvSpPr>
        <p:spPr bwMode="auto">
          <a:xfrm>
            <a:off x="3315887" y="4843232"/>
            <a:ext cx="2512226"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58 &lt; 61</a:t>
            </a:r>
            <a:endParaRPr lang="en-US" sz="5400" b="1" baseline="-25000" dirty="0">
              <a:solidFill>
                <a:srgbClr val="00B050"/>
              </a:solidFill>
            </a:endParaRPr>
          </a:p>
        </p:txBody>
      </p:sp>
      <p:sp>
        <p:nvSpPr>
          <p:cNvPr id="34" name="TextBox 33">
            <a:extLst>
              <a:ext uri="{FF2B5EF4-FFF2-40B4-BE49-F238E27FC236}">
                <a16:creationId xmlns:a16="http://schemas.microsoft.com/office/drawing/2014/main" id="{0DC45AE6-77CE-5B13-DC1B-A21190E48347}"/>
              </a:ext>
            </a:extLst>
          </p:cNvPr>
          <p:cNvSpPr txBox="1"/>
          <p:nvPr/>
        </p:nvSpPr>
        <p:spPr bwMode="auto">
          <a:xfrm>
            <a:off x="3748432" y="947767"/>
            <a:ext cx="95410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50"/>
                </a:solidFill>
              </a:rPr>
              <a:t>58</a:t>
            </a:r>
            <a:endParaRPr lang="en-US" sz="5400" b="1" baseline="-25000" dirty="0">
              <a:solidFill>
                <a:srgbClr val="00B050"/>
              </a:solidFill>
            </a:endParaRPr>
          </a:p>
        </p:txBody>
      </p:sp>
      <p:sp>
        <p:nvSpPr>
          <p:cNvPr id="35" name="TextBox 34">
            <a:extLst>
              <a:ext uri="{FF2B5EF4-FFF2-40B4-BE49-F238E27FC236}">
                <a16:creationId xmlns:a16="http://schemas.microsoft.com/office/drawing/2014/main" id="{0D4C3DBA-E3FC-BCB0-EEF6-DCAA6ECD25CA}"/>
              </a:ext>
            </a:extLst>
          </p:cNvPr>
          <p:cNvSpPr txBox="1"/>
          <p:nvPr/>
        </p:nvSpPr>
        <p:spPr bwMode="auto">
          <a:xfrm>
            <a:off x="3059655" y="3535479"/>
            <a:ext cx="95410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50"/>
                </a:solidFill>
              </a:rPr>
              <a:t>61</a:t>
            </a:r>
            <a:endParaRPr lang="en-US" sz="5400" b="1" baseline="-25000" dirty="0">
              <a:solidFill>
                <a:srgbClr val="00B050"/>
              </a:solidFill>
            </a:endParaRPr>
          </a:p>
        </p:txBody>
      </p:sp>
      <p:pic>
        <p:nvPicPr>
          <p:cNvPr id="3" name="Graphic 2" descr="Checkmark with solid fill">
            <a:extLst>
              <a:ext uri="{FF2B5EF4-FFF2-40B4-BE49-F238E27FC236}">
                <a16:creationId xmlns:a16="http://schemas.microsoft.com/office/drawing/2014/main" id="{18459BAC-1731-DDA1-760B-57D33C62D6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78594" y="1762373"/>
            <a:ext cx="1856346" cy="1856346"/>
          </a:xfrm>
          <a:prstGeom prst="rect">
            <a:avLst/>
          </a:prstGeom>
        </p:spPr>
      </p:pic>
    </p:spTree>
    <p:extLst>
      <p:ext uri="{BB962C8B-B14F-4D97-AF65-F5344CB8AC3E}">
        <p14:creationId xmlns:p14="http://schemas.microsoft.com/office/powerpoint/2010/main" val="353199571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3" presetClass="emph" presetSubtype="2" fill="hold" grpId="0" nodeType="withEffect">
                                  <p:stCondLst>
                                    <p:cond delay="0"/>
                                  </p:stCondLst>
                                  <p:childTnLst>
                                    <p:animClr clrSpc="rgb" dir="cw">
                                      <p:cBhvr override="childStyle">
                                        <p:cTn id="22" dur="750" fill="hold"/>
                                        <p:tgtEl>
                                          <p:spTgt spid="35"/>
                                        </p:tgtEl>
                                        <p:attrNameLst>
                                          <p:attrName>style.color</p:attrName>
                                        </p:attrNameLst>
                                      </p:cBhvr>
                                      <p:to>
                                        <a:schemeClr val="folHlink"/>
                                      </p:to>
                                    </p:animClr>
                                  </p:childTnLst>
                                </p:cTn>
                              </p:par>
                              <p:par>
                                <p:cTn id="23" presetID="3" presetClass="emph" presetSubtype="2" fill="hold" grpId="0" nodeType="withEffect">
                                  <p:stCondLst>
                                    <p:cond delay="0"/>
                                  </p:stCondLst>
                                  <p:childTnLst>
                                    <p:animClr clrSpc="rgb" dir="cw">
                                      <p:cBhvr override="childStyle">
                                        <p:cTn id="24" dur="750" fill="hold"/>
                                        <p:tgtEl>
                                          <p:spTgt spid="34"/>
                                        </p:tgtEl>
                                        <p:attrNameLst>
                                          <p:attrName>style.color</p:attrName>
                                        </p:attrNameLst>
                                      </p:cBhvr>
                                      <p:to>
                                        <a:schemeClr val="folHlink"/>
                                      </p:to>
                                    </p:animClr>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6" grpId="0"/>
      <p:bldP spid="33" grpId="0"/>
      <p:bldP spid="34" grpId="0"/>
      <p:bldP spid="35" grpId="0"/>
      <p:bldP spid="35"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01E18-9DBA-CD7A-33C9-A4A5CAC111F0}"/>
            </a:ext>
          </a:extLst>
        </p:cNvPr>
        <p:cNvGrpSpPr/>
        <p:nvPr/>
      </p:nvGrpSpPr>
      <p:grpSpPr>
        <a:xfrm>
          <a:off x="0" y="0"/>
          <a:ext cx="0" cy="0"/>
          <a:chOff x="0" y="0"/>
          <a:chExt cx="0" cy="0"/>
        </a:xfrm>
      </p:grpSpPr>
      <p:pic>
        <p:nvPicPr>
          <p:cNvPr id="18" name="Picture 17" descr="A plane flying over water&#10;&#10;AI-generated content may be incorrect.">
            <a:extLst>
              <a:ext uri="{FF2B5EF4-FFF2-40B4-BE49-F238E27FC236}">
                <a16:creationId xmlns:a16="http://schemas.microsoft.com/office/drawing/2014/main" id="{C6AF4A61-CFEE-32BA-12F2-A12EB883FE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3515" y="0"/>
            <a:ext cx="6036970" cy="4090987"/>
          </a:xfrm>
          <a:prstGeom prst="rect">
            <a:avLst/>
          </a:prstGeom>
        </p:spPr>
      </p:pic>
      <p:sp>
        <p:nvSpPr>
          <p:cNvPr id="4" name="Slide Number Placeholder 3">
            <a:extLst>
              <a:ext uri="{FF2B5EF4-FFF2-40B4-BE49-F238E27FC236}">
                <a16:creationId xmlns:a16="http://schemas.microsoft.com/office/drawing/2014/main" id="{6E845464-870A-BB73-CCBC-C9D1BA4458E4}"/>
              </a:ext>
            </a:extLst>
          </p:cNvPr>
          <p:cNvSpPr>
            <a:spLocks noGrp="1"/>
          </p:cNvSpPr>
          <p:nvPr>
            <p:ph type="sldNum" sz="quarter" idx="4"/>
          </p:nvPr>
        </p:nvSpPr>
        <p:spPr/>
        <p:txBody>
          <a:bodyPr/>
          <a:lstStyle/>
          <a:p>
            <a:fld id="{74438B1A-AF1B-4C8B-993E-1BADE62A2451}" type="slidenum">
              <a:rPr lang="en-US" smtClean="0"/>
              <a:pPr/>
              <a:t>15</a:t>
            </a:fld>
            <a:endParaRPr lang="en-US"/>
          </a:p>
        </p:txBody>
      </p:sp>
      <p:sp>
        <p:nvSpPr>
          <p:cNvPr id="7" name="TextBox 6">
            <a:extLst>
              <a:ext uri="{FF2B5EF4-FFF2-40B4-BE49-F238E27FC236}">
                <a16:creationId xmlns:a16="http://schemas.microsoft.com/office/drawing/2014/main" id="{1CDDCE7D-2E8B-BC20-9BCA-8728B50A7540}"/>
              </a:ext>
            </a:extLst>
          </p:cNvPr>
          <p:cNvSpPr txBox="1"/>
          <p:nvPr/>
        </p:nvSpPr>
        <p:spPr bwMode="auto">
          <a:xfrm>
            <a:off x="422723" y="4514941"/>
            <a:ext cx="1210588"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8" name="TextBox 7">
            <a:extLst>
              <a:ext uri="{FF2B5EF4-FFF2-40B4-BE49-F238E27FC236}">
                <a16:creationId xmlns:a16="http://schemas.microsoft.com/office/drawing/2014/main" id="{371920A7-EADF-ABC0-5425-5638F42D8406}"/>
              </a:ext>
            </a:extLst>
          </p:cNvPr>
          <p:cNvSpPr txBox="1"/>
          <p:nvPr/>
        </p:nvSpPr>
        <p:spPr bwMode="auto">
          <a:xfrm>
            <a:off x="5027309" y="4514941"/>
            <a:ext cx="131318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9" name="TextBox 8">
            <a:extLst>
              <a:ext uri="{FF2B5EF4-FFF2-40B4-BE49-F238E27FC236}">
                <a16:creationId xmlns:a16="http://schemas.microsoft.com/office/drawing/2014/main" id="{5F55BDA5-5046-BB3F-F68E-61CBE7FB111A}"/>
              </a:ext>
            </a:extLst>
          </p:cNvPr>
          <p:cNvSpPr txBox="1"/>
          <p:nvPr/>
        </p:nvSpPr>
        <p:spPr bwMode="auto">
          <a:xfrm>
            <a:off x="405090" y="5349057"/>
            <a:ext cx="12282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10" name="TextBox 9">
            <a:extLst>
              <a:ext uri="{FF2B5EF4-FFF2-40B4-BE49-F238E27FC236}">
                <a16:creationId xmlns:a16="http://schemas.microsoft.com/office/drawing/2014/main" id="{0697BD86-331C-DE84-2177-300344A9D557}"/>
              </a:ext>
            </a:extLst>
          </p:cNvPr>
          <p:cNvSpPr txBox="1"/>
          <p:nvPr/>
        </p:nvSpPr>
        <p:spPr bwMode="auto">
          <a:xfrm>
            <a:off x="4669038" y="5349057"/>
            <a:ext cx="202972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13" name="TextBox 12">
            <a:extLst>
              <a:ext uri="{FF2B5EF4-FFF2-40B4-BE49-F238E27FC236}">
                <a16:creationId xmlns:a16="http://schemas.microsoft.com/office/drawing/2014/main" id="{C4AC7B34-3D06-F7AB-5044-530DBE69278F}"/>
              </a:ext>
            </a:extLst>
          </p:cNvPr>
          <p:cNvSpPr txBox="1"/>
          <p:nvPr/>
        </p:nvSpPr>
        <p:spPr bwMode="auto">
          <a:xfrm>
            <a:off x="1558781" y="4514941"/>
            <a:ext cx="241604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56CAS</a:t>
            </a:r>
            <a:endParaRPr lang="en-US" sz="5400" b="1" baseline="-25000" dirty="0">
              <a:solidFill>
                <a:srgbClr val="00B0F0"/>
              </a:solidFill>
            </a:endParaRPr>
          </a:p>
        </p:txBody>
      </p:sp>
      <p:sp>
        <p:nvSpPr>
          <p:cNvPr id="14" name="TextBox 13">
            <a:extLst>
              <a:ext uri="{FF2B5EF4-FFF2-40B4-BE49-F238E27FC236}">
                <a16:creationId xmlns:a16="http://schemas.microsoft.com/office/drawing/2014/main" id="{AC680E73-13BB-2DDF-AA22-DDE1B18E9240}"/>
              </a:ext>
            </a:extLst>
          </p:cNvPr>
          <p:cNvSpPr txBox="1"/>
          <p:nvPr/>
        </p:nvSpPr>
        <p:spPr bwMode="auto">
          <a:xfrm>
            <a:off x="6238889" y="4514941"/>
            <a:ext cx="241604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50CAS</a:t>
            </a:r>
            <a:endParaRPr lang="en-US" sz="5400" b="1" baseline="-25000" dirty="0">
              <a:solidFill>
                <a:srgbClr val="00B050"/>
              </a:solidFill>
            </a:endParaRPr>
          </a:p>
        </p:txBody>
      </p:sp>
      <p:sp>
        <p:nvSpPr>
          <p:cNvPr id="15" name="TextBox 14">
            <a:extLst>
              <a:ext uri="{FF2B5EF4-FFF2-40B4-BE49-F238E27FC236}">
                <a16:creationId xmlns:a16="http://schemas.microsoft.com/office/drawing/2014/main" id="{400517AC-5DB0-3760-C1B7-D644AFD3BC6A}"/>
              </a:ext>
            </a:extLst>
          </p:cNvPr>
          <p:cNvSpPr txBox="1"/>
          <p:nvPr/>
        </p:nvSpPr>
        <p:spPr bwMode="auto">
          <a:xfrm>
            <a:off x="3383213" y="29620"/>
            <a:ext cx="2377574"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lgn="r">
              <a:buFontTx/>
              <a:buNone/>
            </a:pPr>
            <a:r>
              <a:rPr lang="en-US" sz="5400" b="1" dirty="0"/>
              <a:t>RG182</a:t>
            </a:r>
            <a:endParaRPr lang="en-US" sz="5400" b="1" baseline="-25000" dirty="0"/>
          </a:p>
        </p:txBody>
      </p:sp>
    </p:spTree>
    <p:extLst>
      <p:ext uri="{BB962C8B-B14F-4D97-AF65-F5344CB8AC3E}">
        <p14:creationId xmlns:p14="http://schemas.microsoft.com/office/powerpoint/2010/main" val="2741794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33DDD-927E-701A-B1C9-3CA92606BC18}"/>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F754B1-A33F-501B-723E-E5B7A3D5163B}"/>
              </a:ext>
            </a:extLst>
          </p:cNvPr>
          <p:cNvSpPr>
            <a:spLocks noGrp="1"/>
          </p:cNvSpPr>
          <p:nvPr>
            <p:ph type="sldNum" sz="quarter" idx="4"/>
          </p:nvPr>
        </p:nvSpPr>
        <p:spPr/>
        <p:txBody>
          <a:bodyPr/>
          <a:lstStyle/>
          <a:p>
            <a:fld id="{74438B1A-AF1B-4C8B-993E-1BADE62A2451}" type="slidenum">
              <a:rPr lang="en-US" smtClean="0"/>
              <a:pPr/>
              <a:t>16</a:t>
            </a:fld>
            <a:endParaRPr lang="en-US"/>
          </a:p>
        </p:txBody>
      </p:sp>
      <p:sp>
        <p:nvSpPr>
          <p:cNvPr id="7" name="TextBox 6">
            <a:extLst>
              <a:ext uri="{FF2B5EF4-FFF2-40B4-BE49-F238E27FC236}">
                <a16:creationId xmlns:a16="http://schemas.microsoft.com/office/drawing/2014/main" id="{5310DFF3-BB45-31C2-0260-5D856671B8B0}"/>
              </a:ext>
            </a:extLst>
          </p:cNvPr>
          <p:cNvSpPr txBox="1"/>
          <p:nvPr/>
        </p:nvSpPr>
        <p:spPr bwMode="auto">
          <a:xfrm>
            <a:off x="2545880" y="952950"/>
            <a:ext cx="1210588"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9" name="TextBox 8">
            <a:extLst>
              <a:ext uri="{FF2B5EF4-FFF2-40B4-BE49-F238E27FC236}">
                <a16:creationId xmlns:a16="http://schemas.microsoft.com/office/drawing/2014/main" id="{97D71B68-BC03-6548-8DF9-F5A15E5C6001}"/>
              </a:ext>
            </a:extLst>
          </p:cNvPr>
          <p:cNvSpPr txBox="1"/>
          <p:nvPr/>
        </p:nvSpPr>
        <p:spPr bwMode="auto">
          <a:xfrm>
            <a:off x="2545880" y="1794897"/>
            <a:ext cx="122822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13" name="TextBox 12">
            <a:extLst>
              <a:ext uri="{FF2B5EF4-FFF2-40B4-BE49-F238E27FC236}">
                <a16:creationId xmlns:a16="http://schemas.microsoft.com/office/drawing/2014/main" id="{D9A43C4A-282E-CEC3-AB66-15269EDC7A90}"/>
              </a:ext>
            </a:extLst>
          </p:cNvPr>
          <p:cNvSpPr txBox="1"/>
          <p:nvPr/>
        </p:nvSpPr>
        <p:spPr bwMode="auto">
          <a:xfrm>
            <a:off x="4676870" y="964396"/>
            <a:ext cx="1646605"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CAS</a:t>
            </a:r>
            <a:endParaRPr lang="en-US" sz="5400" b="1" baseline="-25000" dirty="0">
              <a:solidFill>
                <a:srgbClr val="00B0F0"/>
              </a:solidFill>
            </a:endParaRPr>
          </a:p>
        </p:txBody>
      </p:sp>
      <p:sp>
        <p:nvSpPr>
          <p:cNvPr id="5" name="TextBox 4">
            <a:extLst>
              <a:ext uri="{FF2B5EF4-FFF2-40B4-BE49-F238E27FC236}">
                <a16:creationId xmlns:a16="http://schemas.microsoft.com/office/drawing/2014/main" id="{055DFFE7-DF82-FCBA-09E7-B904D26ED53F}"/>
              </a:ext>
            </a:extLst>
          </p:cNvPr>
          <p:cNvSpPr txBox="1"/>
          <p:nvPr/>
        </p:nvSpPr>
        <p:spPr bwMode="auto">
          <a:xfrm>
            <a:off x="2517592" y="2190975"/>
            <a:ext cx="410881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t>Sport Pilot: </a:t>
            </a:r>
            <a:endParaRPr lang="en-US" sz="5400" b="1" baseline="-25000" dirty="0"/>
          </a:p>
        </p:txBody>
      </p:sp>
      <p:sp>
        <p:nvSpPr>
          <p:cNvPr id="11" name="TextBox 10">
            <a:extLst>
              <a:ext uri="{FF2B5EF4-FFF2-40B4-BE49-F238E27FC236}">
                <a16:creationId xmlns:a16="http://schemas.microsoft.com/office/drawing/2014/main" id="{6FF594DB-000C-5AB4-D965-ED30F629331F}"/>
              </a:ext>
            </a:extLst>
          </p:cNvPr>
          <p:cNvSpPr txBox="1"/>
          <p:nvPr/>
        </p:nvSpPr>
        <p:spPr bwMode="auto">
          <a:xfrm>
            <a:off x="1930040" y="3429000"/>
            <a:ext cx="1210588"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12" name="TextBox 11">
            <a:extLst>
              <a:ext uri="{FF2B5EF4-FFF2-40B4-BE49-F238E27FC236}">
                <a16:creationId xmlns:a16="http://schemas.microsoft.com/office/drawing/2014/main" id="{095633AD-FE4D-E331-F198-33E930AA91A8}"/>
              </a:ext>
            </a:extLst>
          </p:cNvPr>
          <p:cNvSpPr txBox="1"/>
          <p:nvPr/>
        </p:nvSpPr>
        <p:spPr bwMode="auto">
          <a:xfrm>
            <a:off x="3932789" y="3537530"/>
            <a:ext cx="3493264"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CAS Limit</a:t>
            </a:r>
            <a:endParaRPr lang="en-US" sz="5400" b="1" baseline="-25000" dirty="0">
              <a:solidFill>
                <a:srgbClr val="00B0F0"/>
              </a:solidFill>
            </a:endParaRPr>
          </a:p>
        </p:txBody>
      </p:sp>
      <p:sp>
        <p:nvSpPr>
          <p:cNvPr id="16" name="TextBox 15">
            <a:extLst>
              <a:ext uri="{FF2B5EF4-FFF2-40B4-BE49-F238E27FC236}">
                <a16:creationId xmlns:a16="http://schemas.microsoft.com/office/drawing/2014/main" id="{DD234C6C-B387-C01A-2C40-74703704DC75}"/>
              </a:ext>
            </a:extLst>
          </p:cNvPr>
          <p:cNvSpPr txBox="1"/>
          <p:nvPr/>
        </p:nvSpPr>
        <p:spPr bwMode="auto">
          <a:xfrm>
            <a:off x="1912407" y="4289335"/>
            <a:ext cx="122822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29" name="TextBox 28">
            <a:extLst>
              <a:ext uri="{FF2B5EF4-FFF2-40B4-BE49-F238E27FC236}">
                <a16:creationId xmlns:a16="http://schemas.microsoft.com/office/drawing/2014/main" id="{4FDC728D-5B38-9658-65B0-1A3D97B3CC10}"/>
              </a:ext>
            </a:extLst>
          </p:cNvPr>
          <p:cNvSpPr txBox="1"/>
          <p:nvPr/>
        </p:nvSpPr>
        <p:spPr bwMode="auto">
          <a:xfrm>
            <a:off x="3383213" y="29620"/>
            <a:ext cx="2377574"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lgn="r">
              <a:buFontTx/>
              <a:buNone/>
            </a:pPr>
            <a:r>
              <a:rPr lang="en-US" sz="5400" b="1" dirty="0"/>
              <a:t>RG182</a:t>
            </a:r>
            <a:endParaRPr lang="en-US" sz="5400" b="1" baseline="-25000" dirty="0"/>
          </a:p>
        </p:txBody>
      </p:sp>
      <p:sp>
        <p:nvSpPr>
          <p:cNvPr id="33" name="TextBox 32">
            <a:extLst>
              <a:ext uri="{FF2B5EF4-FFF2-40B4-BE49-F238E27FC236}">
                <a16:creationId xmlns:a16="http://schemas.microsoft.com/office/drawing/2014/main" id="{2FD4794B-A732-2838-3329-CE651B0F7864}"/>
              </a:ext>
            </a:extLst>
          </p:cNvPr>
          <p:cNvSpPr txBox="1"/>
          <p:nvPr/>
        </p:nvSpPr>
        <p:spPr bwMode="auto">
          <a:xfrm>
            <a:off x="3315887" y="4843232"/>
            <a:ext cx="2512226"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56 &lt; 59</a:t>
            </a:r>
            <a:endParaRPr lang="en-US" sz="5400" b="1" baseline="-25000" dirty="0">
              <a:solidFill>
                <a:srgbClr val="00B0F0"/>
              </a:solidFill>
            </a:endParaRPr>
          </a:p>
        </p:txBody>
      </p:sp>
      <p:sp>
        <p:nvSpPr>
          <p:cNvPr id="34" name="TextBox 33">
            <a:extLst>
              <a:ext uri="{FF2B5EF4-FFF2-40B4-BE49-F238E27FC236}">
                <a16:creationId xmlns:a16="http://schemas.microsoft.com/office/drawing/2014/main" id="{09394533-DF9D-4AF1-13B3-25CED405A743}"/>
              </a:ext>
            </a:extLst>
          </p:cNvPr>
          <p:cNvSpPr txBox="1"/>
          <p:nvPr/>
        </p:nvSpPr>
        <p:spPr bwMode="auto">
          <a:xfrm>
            <a:off x="3748432" y="947767"/>
            <a:ext cx="95410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F0"/>
                </a:solidFill>
              </a:rPr>
              <a:t>56</a:t>
            </a:r>
            <a:endParaRPr lang="en-US" sz="5400" b="1" baseline="-25000" dirty="0">
              <a:solidFill>
                <a:srgbClr val="00B0F0"/>
              </a:solidFill>
            </a:endParaRPr>
          </a:p>
        </p:txBody>
      </p:sp>
      <p:sp>
        <p:nvSpPr>
          <p:cNvPr id="35" name="TextBox 34">
            <a:extLst>
              <a:ext uri="{FF2B5EF4-FFF2-40B4-BE49-F238E27FC236}">
                <a16:creationId xmlns:a16="http://schemas.microsoft.com/office/drawing/2014/main" id="{0E1956DA-97C2-767F-8F42-6940509AF77F}"/>
              </a:ext>
            </a:extLst>
          </p:cNvPr>
          <p:cNvSpPr txBox="1"/>
          <p:nvPr/>
        </p:nvSpPr>
        <p:spPr bwMode="auto">
          <a:xfrm>
            <a:off x="3059655" y="3535479"/>
            <a:ext cx="954107"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F0"/>
                </a:solidFill>
              </a:rPr>
              <a:t>59</a:t>
            </a:r>
            <a:endParaRPr lang="en-US" sz="5400" b="1" baseline="-25000" dirty="0">
              <a:solidFill>
                <a:srgbClr val="00B0F0"/>
              </a:solidFill>
            </a:endParaRPr>
          </a:p>
        </p:txBody>
      </p:sp>
      <p:pic>
        <p:nvPicPr>
          <p:cNvPr id="6" name="Graphic 5" descr="Checkmark with solid fill">
            <a:extLst>
              <a:ext uri="{FF2B5EF4-FFF2-40B4-BE49-F238E27FC236}">
                <a16:creationId xmlns:a16="http://schemas.microsoft.com/office/drawing/2014/main" id="{3E842535-9F69-DD6E-4BD4-2197953B6E5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78594" y="1762373"/>
            <a:ext cx="1856346" cy="1856346"/>
          </a:xfrm>
          <a:prstGeom prst="rect">
            <a:avLst/>
          </a:prstGeom>
        </p:spPr>
      </p:pic>
    </p:spTree>
    <p:extLst>
      <p:ext uri="{BB962C8B-B14F-4D97-AF65-F5344CB8AC3E}">
        <p14:creationId xmlns:p14="http://schemas.microsoft.com/office/powerpoint/2010/main" val="125420925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3" presetClass="emph" presetSubtype="2" fill="hold" grpId="0" nodeType="withEffect">
                                  <p:stCondLst>
                                    <p:cond delay="0"/>
                                  </p:stCondLst>
                                  <p:childTnLst>
                                    <p:animClr clrSpc="rgb" dir="cw">
                                      <p:cBhvr override="childStyle">
                                        <p:cTn id="22" dur="750" fill="hold"/>
                                        <p:tgtEl>
                                          <p:spTgt spid="35"/>
                                        </p:tgtEl>
                                        <p:attrNameLst>
                                          <p:attrName>style.color</p:attrName>
                                        </p:attrNameLst>
                                      </p:cBhvr>
                                      <p:to>
                                        <a:schemeClr val="folHlink"/>
                                      </p:to>
                                    </p:animClr>
                                  </p:childTnLst>
                                </p:cTn>
                              </p:par>
                              <p:par>
                                <p:cTn id="23" presetID="3" presetClass="emph" presetSubtype="2" fill="hold" grpId="0" nodeType="withEffect">
                                  <p:stCondLst>
                                    <p:cond delay="0"/>
                                  </p:stCondLst>
                                  <p:childTnLst>
                                    <p:animClr clrSpc="rgb" dir="cw">
                                      <p:cBhvr override="childStyle">
                                        <p:cTn id="24" dur="750" fill="hold"/>
                                        <p:tgtEl>
                                          <p:spTgt spid="34"/>
                                        </p:tgtEl>
                                        <p:attrNameLst>
                                          <p:attrName>style.color</p:attrName>
                                        </p:attrNameLst>
                                      </p:cBhvr>
                                      <p:to>
                                        <a:schemeClr val="folHlink"/>
                                      </p:to>
                                    </p:animClr>
                                  </p:childTnLst>
                                </p:cTn>
                              </p:par>
                              <p:par>
                                <p:cTn id="25" presetID="1"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6" grpId="0"/>
      <p:bldP spid="33" grpId="0"/>
      <p:bldP spid="34" grpId="0"/>
      <p:bldP spid="35" grpId="0"/>
      <p:bldP spid="35"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9F7E6-AA00-A192-9B7A-FE5D8AC258B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1FB3DD0-0EB1-9A55-FC96-35F0843A7F03}"/>
              </a:ext>
            </a:extLst>
          </p:cNvPr>
          <p:cNvSpPr>
            <a:spLocks noGrp="1"/>
          </p:cNvSpPr>
          <p:nvPr>
            <p:ph type="sldNum" sz="quarter" idx="4"/>
          </p:nvPr>
        </p:nvSpPr>
        <p:spPr/>
        <p:txBody>
          <a:bodyPr/>
          <a:lstStyle/>
          <a:p>
            <a:fld id="{74438B1A-AF1B-4C8B-993E-1BADE62A2451}" type="slidenum">
              <a:rPr lang="en-US" smtClean="0"/>
              <a:pPr/>
              <a:t>17</a:t>
            </a:fld>
            <a:endParaRPr lang="en-US"/>
          </a:p>
        </p:txBody>
      </p:sp>
      <p:sp>
        <p:nvSpPr>
          <p:cNvPr id="7" name="TextBox 6">
            <a:extLst>
              <a:ext uri="{FF2B5EF4-FFF2-40B4-BE49-F238E27FC236}">
                <a16:creationId xmlns:a16="http://schemas.microsoft.com/office/drawing/2014/main" id="{3BFA4A20-A8EA-A482-0367-88FBC1C36D76}"/>
              </a:ext>
            </a:extLst>
          </p:cNvPr>
          <p:cNvSpPr txBox="1"/>
          <p:nvPr/>
        </p:nvSpPr>
        <p:spPr bwMode="auto">
          <a:xfrm>
            <a:off x="2545880" y="952950"/>
            <a:ext cx="131318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9" name="TextBox 8">
            <a:extLst>
              <a:ext uri="{FF2B5EF4-FFF2-40B4-BE49-F238E27FC236}">
                <a16:creationId xmlns:a16="http://schemas.microsoft.com/office/drawing/2014/main" id="{36A3D0D7-0030-0BB9-92F5-AA96EA334A1F}"/>
              </a:ext>
            </a:extLst>
          </p:cNvPr>
          <p:cNvSpPr txBox="1"/>
          <p:nvPr/>
        </p:nvSpPr>
        <p:spPr bwMode="auto">
          <a:xfrm>
            <a:off x="2174405" y="1794897"/>
            <a:ext cx="202972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13" name="TextBox 12">
            <a:extLst>
              <a:ext uri="{FF2B5EF4-FFF2-40B4-BE49-F238E27FC236}">
                <a16:creationId xmlns:a16="http://schemas.microsoft.com/office/drawing/2014/main" id="{627B593E-ED38-D6F0-0A3F-4FD7E7BCAEA4}"/>
              </a:ext>
            </a:extLst>
          </p:cNvPr>
          <p:cNvSpPr txBox="1"/>
          <p:nvPr/>
        </p:nvSpPr>
        <p:spPr bwMode="auto">
          <a:xfrm>
            <a:off x="4676870" y="964396"/>
            <a:ext cx="1646605"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CAS</a:t>
            </a:r>
            <a:endParaRPr lang="en-US" sz="5400" b="1" baseline="-25000" dirty="0">
              <a:solidFill>
                <a:srgbClr val="00B050"/>
              </a:solidFill>
            </a:endParaRPr>
          </a:p>
        </p:txBody>
      </p:sp>
      <p:sp>
        <p:nvSpPr>
          <p:cNvPr id="5" name="TextBox 4">
            <a:extLst>
              <a:ext uri="{FF2B5EF4-FFF2-40B4-BE49-F238E27FC236}">
                <a16:creationId xmlns:a16="http://schemas.microsoft.com/office/drawing/2014/main" id="{BB4C4731-694A-010D-A5E8-A1D1EFD65273}"/>
              </a:ext>
            </a:extLst>
          </p:cNvPr>
          <p:cNvSpPr txBox="1"/>
          <p:nvPr/>
        </p:nvSpPr>
        <p:spPr bwMode="auto">
          <a:xfrm>
            <a:off x="1767386" y="2190975"/>
            <a:ext cx="5609228"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t>Sport Category: </a:t>
            </a:r>
            <a:endParaRPr lang="en-US" sz="5400" b="1" baseline="-25000" dirty="0"/>
          </a:p>
        </p:txBody>
      </p:sp>
      <p:sp>
        <p:nvSpPr>
          <p:cNvPr id="11" name="TextBox 10">
            <a:extLst>
              <a:ext uri="{FF2B5EF4-FFF2-40B4-BE49-F238E27FC236}">
                <a16:creationId xmlns:a16="http://schemas.microsoft.com/office/drawing/2014/main" id="{CF45B9CA-60E7-3C7D-D43D-2BFB10E310EA}"/>
              </a:ext>
            </a:extLst>
          </p:cNvPr>
          <p:cNvSpPr txBox="1"/>
          <p:nvPr/>
        </p:nvSpPr>
        <p:spPr bwMode="auto">
          <a:xfrm>
            <a:off x="1863365" y="3429000"/>
            <a:ext cx="131318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12" name="TextBox 11">
            <a:extLst>
              <a:ext uri="{FF2B5EF4-FFF2-40B4-BE49-F238E27FC236}">
                <a16:creationId xmlns:a16="http://schemas.microsoft.com/office/drawing/2014/main" id="{13841A58-72C7-40FD-64F5-0DF9D63961AF}"/>
              </a:ext>
            </a:extLst>
          </p:cNvPr>
          <p:cNvSpPr txBox="1"/>
          <p:nvPr/>
        </p:nvSpPr>
        <p:spPr bwMode="auto">
          <a:xfrm>
            <a:off x="3932789" y="3537530"/>
            <a:ext cx="3493264"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CAS Limit</a:t>
            </a:r>
            <a:endParaRPr lang="en-US" sz="5400" b="1" baseline="-25000" dirty="0">
              <a:solidFill>
                <a:srgbClr val="00B050"/>
              </a:solidFill>
            </a:endParaRPr>
          </a:p>
        </p:txBody>
      </p:sp>
      <p:sp>
        <p:nvSpPr>
          <p:cNvPr id="16" name="TextBox 15">
            <a:extLst>
              <a:ext uri="{FF2B5EF4-FFF2-40B4-BE49-F238E27FC236}">
                <a16:creationId xmlns:a16="http://schemas.microsoft.com/office/drawing/2014/main" id="{D37DE825-C77D-2A92-132B-A745590FA7FA}"/>
              </a:ext>
            </a:extLst>
          </p:cNvPr>
          <p:cNvSpPr txBox="1"/>
          <p:nvPr/>
        </p:nvSpPr>
        <p:spPr bwMode="auto">
          <a:xfrm>
            <a:off x="1417107" y="4289335"/>
            <a:ext cx="202972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29" name="TextBox 28">
            <a:extLst>
              <a:ext uri="{FF2B5EF4-FFF2-40B4-BE49-F238E27FC236}">
                <a16:creationId xmlns:a16="http://schemas.microsoft.com/office/drawing/2014/main" id="{5542AAB7-5FE2-C7DE-129E-CF1F7693B123}"/>
              </a:ext>
            </a:extLst>
          </p:cNvPr>
          <p:cNvSpPr txBox="1"/>
          <p:nvPr/>
        </p:nvSpPr>
        <p:spPr bwMode="auto">
          <a:xfrm>
            <a:off x="3383213" y="29620"/>
            <a:ext cx="2377575"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lgn="r">
              <a:buFontTx/>
              <a:buNone/>
            </a:pPr>
            <a:r>
              <a:rPr lang="en-US" sz="5400" b="1" dirty="0"/>
              <a:t>RG182</a:t>
            </a:r>
            <a:endParaRPr lang="en-US" sz="5400" b="1" baseline="-25000" dirty="0"/>
          </a:p>
        </p:txBody>
      </p:sp>
      <p:sp>
        <p:nvSpPr>
          <p:cNvPr id="33" name="TextBox 32">
            <a:extLst>
              <a:ext uri="{FF2B5EF4-FFF2-40B4-BE49-F238E27FC236}">
                <a16:creationId xmlns:a16="http://schemas.microsoft.com/office/drawing/2014/main" id="{84445045-E6E0-D511-0E56-0CD6B9CC9CC6}"/>
              </a:ext>
            </a:extLst>
          </p:cNvPr>
          <p:cNvSpPr txBox="1"/>
          <p:nvPr/>
        </p:nvSpPr>
        <p:spPr bwMode="auto">
          <a:xfrm>
            <a:off x="3315887" y="4843232"/>
            <a:ext cx="251222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50 &lt; 61</a:t>
            </a:r>
            <a:endParaRPr lang="en-US" sz="5400" b="1" baseline="-25000" dirty="0">
              <a:solidFill>
                <a:srgbClr val="00B050"/>
              </a:solidFill>
            </a:endParaRPr>
          </a:p>
        </p:txBody>
      </p:sp>
      <p:sp>
        <p:nvSpPr>
          <p:cNvPr id="34" name="TextBox 33">
            <a:extLst>
              <a:ext uri="{FF2B5EF4-FFF2-40B4-BE49-F238E27FC236}">
                <a16:creationId xmlns:a16="http://schemas.microsoft.com/office/drawing/2014/main" id="{C61E00AD-8CB0-021D-6B00-D533FBEF7EF7}"/>
              </a:ext>
            </a:extLst>
          </p:cNvPr>
          <p:cNvSpPr txBox="1"/>
          <p:nvPr/>
        </p:nvSpPr>
        <p:spPr bwMode="auto">
          <a:xfrm>
            <a:off x="3748432" y="947767"/>
            <a:ext cx="954107"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50"/>
                </a:solidFill>
              </a:rPr>
              <a:t>50</a:t>
            </a:r>
            <a:endParaRPr lang="en-US" sz="5400" b="1" baseline="-25000" dirty="0">
              <a:solidFill>
                <a:srgbClr val="00B050"/>
              </a:solidFill>
            </a:endParaRPr>
          </a:p>
        </p:txBody>
      </p:sp>
      <p:sp>
        <p:nvSpPr>
          <p:cNvPr id="35" name="TextBox 34">
            <a:extLst>
              <a:ext uri="{FF2B5EF4-FFF2-40B4-BE49-F238E27FC236}">
                <a16:creationId xmlns:a16="http://schemas.microsoft.com/office/drawing/2014/main" id="{011B559F-B0B8-1F40-9AEA-2D9B29BF1312}"/>
              </a:ext>
            </a:extLst>
          </p:cNvPr>
          <p:cNvSpPr txBox="1"/>
          <p:nvPr/>
        </p:nvSpPr>
        <p:spPr bwMode="auto">
          <a:xfrm>
            <a:off x="3059655" y="3535479"/>
            <a:ext cx="954107"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ln w="38100">
                  <a:noFill/>
                </a:ln>
                <a:solidFill>
                  <a:srgbClr val="00B050"/>
                </a:solidFill>
              </a:rPr>
              <a:t>61</a:t>
            </a:r>
            <a:endParaRPr lang="en-US" sz="5400" b="1" baseline="-25000" dirty="0">
              <a:solidFill>
                <a:srgbClr val="00B050"/>
              </a:solidFill>
            </a:endParaRPr>
          </a:p>
        </p:txBody>
      </p:sp>
      <p:pic>
        <p:nvPicPr>
          <p:cNvPr id="3" name="Graphic 2" descr="Checkmark with solid fill">
            <a:extLst>
              <a:ext uri="{FF2B5EF4-FFF2-40B4-BE49-F238E27FC236}">
                <a16:creationId xmlns:a16="http://schemas.microsoft.com/office/drawing/2014/main" id="{1B6717C2-BF51-2DBF-AED7-848F3945305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78594" y="1762373"/>
            <a:ext cx="1856346" cy="1856346"/>
          </a:xfrm>
          <a:prstGeom prst="rect">
            <a:avLst/>
          </a:prstGeom>
        </p:spPr>
      </p:pic>
    </p:spTree>
    <p:extLst>
      <p:ext uri="{BB962C8B-B14F-4D97-AF65-F5344CB8AC3E}">
        <p14:creationId xmlns:p14="http://schemas.microsoft.com/office/powerpoint/2010/main" val="406329534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3" presetClass="emph" presetSubtype="2" fill="hold" grpId="0" nodeType="withEffect">
                                  <p:stCondLst>
                                    <p:cond delay="0"/>
                                  </p:stCondLst>
                                  <p:childTnLst>
                                    <p:animClr clrSpc="rgb" dir="cw">
                                      <p:cBhvr override="childStyle">
                                        <p:cTn id="22" dur="750" fill="hold"/>
                                        <p:tgtEl>
                                          <p:spTgt spid="35"/>
                                        </p:tgtEl>
                                        <p:attrNameLst>
                                          <p:attrName>style.color</p:attrName>
                                        </p:attrNameLst>
                                      </p:cBhvr>
                                      <p:to>
                                        <a:schemeClr val="folHlink"/>
                                      </p:to>
                                    </p:animClr>
                                  </p:childTnLst>
                                </p:cTn>
                              </p:par>
                              <p:par>
                                <p:cTn id="23" presetID="3" presetClass="emph" presetSubtype="2" fill="hold" grpId="0" nodeType="withEffect">
                                  <p:stCondLst>
                                    <p:cond delay="0"/>
                                  </p:stCondLst>
                                  <p:childTnLst>
                                    <p:animClr clrSpc="rgb" dir="cw">
                                      <p:cBhvr override="childStyle">
                                        <p:cTn id="24" dur="750" fill="hold"/>
                                        <p:tgtEl>
                                          <p:spTgt spid="34"/>
                                        </p:tgtEl>
                                        <p:attrNameLst>
                                          <p:attrName>style.color</p:attrName>
                                        </p:attrNameLst>
                                      </p:cBhvr>
                                      <p:to>
                                        <a:schemeClr val="folHlink"/>
                                      </p:to>
                                    </p:animClr>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6" grpId="0"/>
      <p:bldP spid="33" grpId="0"/>
      <p:bldP spid="34" grpId="0"/>
      <p:bldP spid="35" grpId="0"/>
      <p:bldP spid="35"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F94AC-B8B2-3740-835E-9247EEAF57F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1237EC4-CA99-BF1F-5E0A-7DB95142095E}"/>
              </a:ext>
            </a:extLst>
          </p:cNvPr>
          <p:cNvSpPr>
            <a:spLocks noGrp="1"/>
          </p:cNvSpPr>
          <p:nvPr>
            <p:ph type="sldNum" sz="quarter" idx="4"/>
          </p:nvPr>
        </p:nvSpPr>
        <p:spPr/>
        <p:txBody>
          <a:bodyPr/>
          <a:lstStyle/>
          <a:p>
            <a:fld id="{74438B1A-AF1B-4C8B-993E-1BADE62A2451}" type="slidenum">
              <a:rPr lang="en-US" smtClean="0"/>
              <a:pPr/>
              <a:t>18</a:t>
            </a:fld>
            <a:endParaRPr lang="en-US"/>
          </a:p>
        </p:txBody>
      </p:sp>
      <p:sp>
        <p:nvSpPr>
          <p:cNvPr id="15" name="TextBox 14">
            <a:extLst>
              <a:ext uri="{FF2B5EF4-FFF2-40B4-BE49-F238E27FC236}">
                <a16:creationId xmlns:a16="http://schemas.microsoft.com/office/drawing/2014/main" id="{F164C0B2-85C7-B86E-EB38-9D0A2E7F71FA}"/>
              </a:ext>
            </a:extLst>
          </p:cNvPr>
          <p:cNvSpPr txBox="1"/>
          <p:nvPr/>
        </p:nvSpPr>
        <p:spPr bwMode="auto">
          <a:xfrm>
            <a:off x="3383213" y="29620"/>
            <a:ext cx="2377575"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lgn="r">
              <a:buFontTx/>
              <a:buNone/>
            </a:pPr>
            <a:r>
              <a:rPr lang="en-US" sz="5400" b="1" dirty="0"/>
              <a:t>RG182</a:t>
            </a:r>
            <a:endParaRPr lang="en-US" sz="5400" b="1" baseline="-25000" dirty="0"/>
          </a:p>
        </p:txBody>
      </p:sp>
      <p:sp>
        <p:nvSpPr>
          <p:cNvPr id="2" name="TextBox 1">
            <a:extLst>
              <a:ext uri="{FF2B5EF4-FFF2-40B4-BE49-F238E27FC236}">
                <a16:creationId xmlns:a16="http://schemas.microsoft.com/office/drawing/2014/main" id="{50BE6AE9-F0A3-4133-1B16-55477C691B5C}"/>
              </a:ext>
            </a:extLst>
          </p:cNvPr>
          <p:cNvSpPr txBox="1"/>
          <p:nvPr/>
        </p:nvSpPr>
        <p:spPr bwMode="auto">
          <a:xfrm>
            <a:off x="228503" y="3848100"/>
            <a:ext cx="8686993"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Sport Pilot Endorsements</a:t>
            </a:r>
            <a:endParaRPr lang="en-US" sz="5400" b="1" baseline="-25000" dirty="0">
              <a:solidFill>
                <a:srgbClr val="00B050"/>
              </a:solidFill>
            </a:endParaRPr>
          </a:p>
        </p:txBody>
      </p:sp>
      <p:sp>
        <p:nvSpPr>
          <p:cNvPr id="3" name="TextBox 2">
            <a:extLst>
              <a:ext uri="{FF2B5EF4-FFF2-40B4-BE49-F238E27FC236}">
                <a16:creationId xmlns:a16="http://schemas.microsoft.com/office/drawing/2014/main" id="{71540C8C-6606-BED5-3812-B85CE0332A08}"/>
              </a:ext>
            </a:extLst>
          </p:cNvPr>
          <p:cNvSpPr txBox="1"/>
          <p:nvPr/>
        </p:nvSpPr>
        <p:spPr bwMode="auto">
          <a:xfrm>
            <a:off x="1690442" y="4796135"/>
            <a:ext cx="576311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61.331 &amp; 61.31(e)</a:t>
            </a:r>
            <a:endParaRPr lang="en-US" sz="5400" b="1" baseline="-25000" dirty="0">
              <a:solidFill>
                <a:srgbClr val="00B050"/>
              </a:solidFill>
            </a:endParaRPr>
          </a:p>
        </p:txBody>
      </p:sp>
      <p:pic>
        <p:nvPicPr>
          <p:cNvPr id="6" name="Picture 5" descr="A plane flying over water&#10;&#10;AI-generated content may be incorrect.">
            <a:extLst>
              <a:ext uri="{FF2B5EF4-FFF2-40B4-BE49-F238E27FC236}">
                <a16:creationId xmlns:a16="http://schemas.microsoft.com/office/drawing/2014/main" id="{4FC76A53-8FBD-3FB4-0CCE-C15996C28E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7469" y="1029150"/>
            <a:ext cx="3929062" cy="2662551"/>
          </a:xfrm>
          <a:prstGeom prst="rect">
            <a:avLst/>
          </a:prstGeom>
        </p:spPr>
      </p:pic>
    </p:spTree>
    <p:extLst>
      <p:ext uri="{BB962C8B-B14F-4D97-AF65-F5344CB8AC3E}">
        <p14:creationId xmlns:p14="http://schemas.microsoft.com/office/powerpoint/2010/main" val="571520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1D968-A2EA-781B-35B8-3C3B5BE24EDA}"/>
              </a:ext>
            </a:extLst>
          </p:cNvPr>
          <p:cNvSpPr>
            <a:spLocks noGrp="1"/>
          </p:cNvSpPr>
          <p:nvPr>
            <p:ph type="title"/>
          </p:nvPr>
        </p:nvSpPr>
        <p:spPr>
          <a:xfrm>
            <a:off x="335756" y="340106"/>
            <a:ext cx="8472488" cy="609600"/>
          </a:xfrm>
        </p:spPr>
        <p:txBody>
          <a:bodyPr/>
          <a:lstStyle/>
          <a:p>
            <a:r>
              <a:rPr lang="en-US">
                <a:solidFill>
                  <a:schemeClr val="tx1"/>
                </a:solidFill>
              </a:rPr>
              <a:t>Vs Speed Determination</a:t>
            </a:r>
          </a:p>
        </p:txBody>
      </p:sp>
      <p:sp>
        <p:nvSpPr>
          <p:cNvPr id="3" name="Content Placeholder 2">
            <a:extLst>
              <a:ext uri="{FF2B5EF4-FFF2-40B4-BE49-F238E27FC236}">
                <a16:creationId xmlns:a16="http://schemas.microsoft.com/office/drawing/2014/main" id="{E7BB3748-0275-3DAE-39BD-BF8E2281DDC6}"/>
              </a:ext>
            </a:extLst>
          </p:cNvPr>
          <p:cNvSpPr>
            <a:spLocks noGrp="1"/>
          </p:cNvSpPr>
          <p:nvPr>
            <p:ph idx="1"/>
          </p:nvPr>
        </p:nvSpPr>
        <p:spPr>
          <a:xfrm>
            <a:off x="96012" y="1517269"/>
            <a:ext cx="8951976" cy="4391025"/>
          </a:xfrm>
        </p:spPr>
        <p:txBody>
          <a:bodyPr/>
          <a:lstStyle/>
          <a:p>
            <a:r>
              <a:rPr lang="en-US" sz="2400" b="0"/>
              <a:t>Review the aircraft type certificate data sheet (TCDS) or flight manual for the stall speed at the time of aircraft certification.  </a:t>
            </a:r>
          </a:p>
          <a:p>
            <a:pPr marL="0" indent="0">
              <a:buNone/>
            </a:pPr>
            <a:endParaRPr lang="en-US" sz="2400" b="0"/>
          </a:p>
          <a:p>
            <a:r>
              <a:rPr lang="en-US" sz="2400" b="0"/>
              <a:t>Vs</a:t>
            </a:r>
            <a:r>
              <a:rPr lang="en-US" sz="1600" b="0"/>
              <a:t>1</a:t>
            </a:r>
            <a:r>
              <a:rPr lang="en-US" sz="2400" b="0"/>
              <a:t> cannot be more than 59 knots CAS.  </a:t>
            </a:r>
            <a:endParaRPr lang="en-US" sz="2400" b="0">
              <a:cs typeface="Arial"/>
            </a:endParaRPr>
          </a:p>
          <a:p>
            <a:endParaRPr lang="en-US" sz="2400"/>
          </a:p>
          <a:p>
            <a:pPr lvl="1"/>
            <a:r>
              <a:rPr lang="en-US"/>
              <a:t>Note: To find the TCDS, go to drs.faa.gov and type in TCDS in the search bar on left side.  Pick the aircraft manufacturer and type of airplane.  </a:t>
            </a:r>
            <a:endParaRPr lang="en-US">
              <a:cs typeface="Arial"/>
            </a:endParaRPr>
          </a:p>
          <a:p>
            <a:endParaRPr lang="en-US"/>
          </a:p>
        </p:txBody>
      </p:sp>
      <p:sp>
        <p:nvSpPr>
          <p:cNvPr id="4" name="Slide Number Placeholder 3">
            <a:extLst>
              <a:ext uri="{FF2B5EF4-FFF2-40B4-BE49-F238E27FC236}">
                <a16:creationId xmlns:a16="http://schemas.microsoft.com/office/drawing/2014/main" id="{D33154AD-3FD7-6682-BE15-22AE22BDC8F7}"/>
              </a:ext>
            </a:extLst>
          </p:cNvPr>
          <p:cNvSpPr>
            <a:spLocks noGrp="1"/>
          </p:cNvSpPr>
          <p:nvPr>
            <p:ph type="sldNum" sz="quarter" idx="4"/>
          </p:nvPr>
        </p:nvSpPr>
        <p:spPr/>
        <p:txBody>
          <a:bodyPr/>
          <a:lstStyle/>
          <a:p>
            <a:fld id="{74438B1A-AF1B-4C8B-993E-1BADE62A2451}" type="slidenum">
              <a:rPr lang="en-US" smtClean="0"/>
              <a:pPr/>
              <a:t>19</a:t>
            </a:fld>
            <a:endParaRPr lang="en-US"/>
          </a:p>
        </p:txBody>
      </p:sp>
    </p:spTree>
    <p:custDataLst>
      <p:tags r:id="rId1"/>
    </p:custDataLst>
    <p:extLst>
      <p:ext uri="{BB962C8B-B14F-4D97-AF65-F5344CB8AC3E}">
        <p14:creationId xmlns:p14="http://schemas.microsoft.com/office/powerpoint/2010/main" val="816944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2EFD0B2-FD50-47C8-6966-A89745598C13}"/>
              </a:ext>
            </a:extLst>
          </p:cNvPr>
          <p:cNvSpPr>
            <a:spLocks noGrp="1"/>
          </p:cNvSpPr>
          <p:nvPr>
            <p:ph type="title"/>
          </p:nvPr>
        </p:nvSpPr>
        <p:spPr/>
        <p:txBody>
          <a:bodyPr/>
          <a:lstStyle/>
          <a:p>
            <a:r>
              <a:rPr lang="en-US">
                <a:solidFill>
                  <a:schemeClr val="tx1"/>
                </a:solidFill>
              </a:rPr>
              <a:t>Overview </a:t>
            </a:r>
          </a:p>
        </p:txBody>
      </p:sp>
      <p:sp>
        <p:nvSpPr>
          <p:cNvPr id="6" name="Content Placeholder 5">
            <a:extLst>
              <a:ext uri="{FF2B5EF4-FFF2-40B4-BE49-F238E27FC236}">
                <a16:creationId xmlns:a16="http://schemas.microsoft.com/office/drawing/2014/main" id="{3D4C55E2-6C40-7356-0CEB-29FDC377F9EE}"/>
              </a:ext>
            </a:extLst>
          </p:cNvPr>
          <p:cNvSpPr>
            <a:spLocks noGrp="1"/>
          </p:cNvSpPr>
          <p:nvPr>
            <p:ph idx="1"/>
          </p:nvPr>
        </p:nvSpPr>
        <p:spPr/>
        <p:txBody>
          <a:bodyPr/>
          <a:lstStyle/>
          <a:p>
            <a:r>
              <a:rPr lang="en-US"/>
              <a:t>Summary of changes from previous requirements</a:t>
            </a:r>
          </a:p>
          <a:p>
            <a:r>
              <a:rPr lang="en-US"/>
              <a:t>Effective dates</a:t>
            </a:r>
            <a:endParaRPr lang="en-US">
              <a:cs typeface="Arial"/>
            </a:endParaRPr>
          </a:p>
          <a:p>
            <a:r>
              <a:rPr lang="en-US"/>
              <a:t>Final rule details pertaining to pilot training and testing</a:t>
            </a:r>
            <a:endParaRPr lang="en-US">
              <a:cs typeface="Arial"/>
            </a:endParaRPr>
          </a:p>
          <a:p>
            <a:r>
              <a:rPr lang="en-US"/>
              <a:t>Final rule part 91 changes </a:t>
            </a:r>
            <a:endParaRPr lang="en-US">
              <a:cs typeface="Arial"/>
            </a:endParaRPr>
          </a:p>
          <a:p>
            <a:r>
              <a:rPr lang="en-US"/>
              <a:t>MOSAIC references</a:t>
            </a:r>
            <a:endParaRPr lang="en-US">
              <a:cs typeface="Arial"/>
            </a:endParaRPr>
          </a:p>
          <a:p>
            <a:endParaRPr lang="en-US"/>
          </a:p>
        </p:txBody>
      </p:sp>
      <p:sp>
        <p:nvSpPr>
          <p:cNvPr id="4" name="Slide Number Placeholder 3">
            <a:extLst>
              <a:ext uri="{FF2B5EF4-FFF2-40B4-BE49-F238E27FC236}">
                <a16:creationId xmlns:a16="http://schemas.microsoft.com/office/drawing/2014/main" id="{7247C097-90D7-8106-0D36-29515E0AA51F}"/>
              </a:ext>
            </a:extLst>
          </p:cNvPr>
          <p:cNvSpPr>
            <a:spLocks noGrp="1"/>
          </p:cNvSpPr>
          <p:nvPr>
            <p:ph type="sldNum" sz="quarter" idx="4"/>
          </p:nvPr>
        </p:nvSpPr>
        <p:spPr/>
        <p:txBody>
          <a:bodyPr/>
          <a:lstStyle/>
          <a:p>
            <a:fld id="{74438B1A-AF1B-4C8B-993E-1BADE62A2451}" type="slidenum">
              <a:rPr lang="en-US" smtClean="0"/>
              <a:pPr/>
              <a:t>2</a:t>
            </a:fld>
            <a:endParaRPr lang="en-US"/>
          </a:p>
        </p:txBody>
      </p:sp>
    </p:spTree>
    <p:custDataLst>
      <p:tags r:id="rId1"/>
    </p:custDataLst>
    <p:extLst>
      <p:ext uri="{BB962C8B-B14F-4D97-AF65-F5344CB8AC3E}">
        <p14:creationId xmlns:p14="http://schemas.microsoft.com/office/powerpoint/2010/main" val="222426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385762" y="496887"/>
            <a:ext cx="8615733" cy="609600"/>
          </a:xfrm>
        </p:spPr>
        <p:txBody>
          <a:bodyPr/>
          <a:lstStyle/>
          <a:p>
            <a:r>
              <a:rPr lang="en-US" sz="2400">
                <a:solidFill>
                  <a:schemeClr val="tx1"/>
                </a:solidFill>
              </a:rPr>
              <a:t>New Operational Privileges for Sport Pilots</a:t>
            </a:r>
          </a:p>
        </p:txBody>
      </p:sp>
      <p:sp>
        <p:nvSpPr>
          <p:cNvPr id="80899" name="Rectangle 3"/>
          <p:cNvSpPr>
            <a:spLocks noGrp="1" noChangeArrowheads="1"/>
          </p:cNvSpPr>
          <p:nvPr>
            <p:ph idx="1"/>
          </p:nvPr>
        </p:nvSpPr>
        <p:spPr>
          <a:xfrm>
            <a:off x="385762" y="1258971"/>
            <a:ext cx="7949459" cy="4175474"/>
          </a:xfrm>
        </p:spPr>
        <p:txBody>
          <a:bodyPr/>
          <a:lstStyle/>
          <a:p>
            <a:r>
              <a:rPr lang="en-US" sz="2000" b="0">
                <a:ea typeface="Calibri"/>
                <a:cs typeface="Times New Roman"/>
              </a:rPr>
              <a:t>Aircraft with a </a:t>
            </a:r>
            <a:r>
              <a:rPr lang="en-US" sz="2000" b="0" i="1">
                <a:ea typeface="Calibri"/>
                <a:cs typeface="Times New Roman"/>
              </a:rPr>
              <a:t>retractable landing gear;</a:t>
            </a:r>
            <a:r>
              <a:rPr lang="en-US" sz="2000" b="0">
                <a:ea typeface="Calibri"/>
                <a:cs typeface="Times New Roman"/>
              </a:rPr>
              <a:t> </a:t>
            </a:r>
          </a:p>
          <a:p>
            <a:r>
              <a:rPr lang="en-US" sz="2000" b="0">
                <a:ea typeface="Calibri"/>
                <a:cs typeface="Times New Roman"/>
              </a:rPr>
              <a:t>Airplanes with </a:t>
            </a:r>
            <a:r>
              <a:rPr lang="en-US" sz="2000" b="0" i="1">
                <a:ea typeface="Calibri"/>
                <a:cs typeface="Times New Roman"/>
              </a:rPr>
              <a:t>manual adjustable pitch propeller; </a:t>
            </a:r>
            <a:r>
              <a:rPr lang="en-US" sz="2000" b="0">
                <a:ea typeface="Calibri"/>
                <a:cs typeface="Times New Roman"/>
              </a:rPr>
              <a:t>and </a:t>
            </a:r>
          </a:p>
          <a:p>
            <a:r>
              <a:rPr lang="en-US" sz="2000" b="0" i="1">
                <a:ea typeface="Calibri"/>
                <a:cs typeface="Times New Roman"/>
              </a:rPr>
              <a:t>Night operations</a:t>
            </a:r>
            <a:r>
              <a:rPr lang="en-US" sz="2000" b="0">
                <a:ea typeface="Calibri"/>
                <a:cs typeface="Times New Roman"/>
              </a:rPr>
              <a:t> using Basic Med or FAA medical qualification requirements. </a:t>
            </a:r>
            <a:br>
              <a:rPr lang="en-US" sz="2000" b="0">
                <a:ea typeface="Calibri" panose="020F0502020204030204" pitchFamily="34" charset="0"/>
                <a:cs typeface="Times New Roman" panose="02020603050405020304" pitchFamily="18" charset="0"/>
              </a:rPr>
            </a:br>
            <a:endParaRPr lang="en-US" sz="2000" b="0">
              <a:ea typeface="Calibri" panose="020F0502020204030204" pitchFamily="34" charset="0"/>
              <a:cs typeface="Times New Roman" panose="02020603050405020304" pitchFamily="18" charset="0"/>
            </a:endParaRPr>
          </a:p>
          <a:p>
            <a:pPr marL="0" indent="0">
              <a:buNone/>
            </a:pPr>
            <a:r>
              <a:rPr lang="en-US" sz="1800" b="0">
                <a:ea typeface="Calibri"/>
                <a:cs typeface="Times New Roman"/>
              </a:rPr>
              <a:t>Note:	Additional training and instructor qualifying endorsements are 	required for these additional (but optional) sport pilot operating</a:t>
            </a:r>
            <a:br>
              <a:rPr lang="en-US" sz="1800" b="0">
                <a:ea typeface="Calibri"/>
                <a:cs typeface="Times New Roman"/>
              </a:rPr>
            </a:br>
            <a:r>
              <a:rPr lang="en-US" sz="1800" b="0">
                <a:ea typeface="Calibri"/>
                <a:cs typeface="Times New Roman"/>
              </a:rPr>
              <a:t>              privileges.</a:t>
            </a:r>
            <a:endParaRPr lang="en-US" sz="1800" b="0">
              <a:solidFill>
                <a:srgbClr val="1D2F68"/>
              </a:solidFill>
              <a:ea typeface="Calibri"/>
              <a:cs typeface="Times New Roman"/>
            </a:endParaRPr>
          </a:p>
          <a:p>
            <a:pPr marL="0" indent="0">
              <a:buNone/>
            </a:pPr>
            <a:r>
              <a:rPr lang="en-US" sz="2000" b="0">
                <a:latin typeface="Calibri"/>
                <a:ea typeface="Calibri"/>
                <a:cs typeface="Times New Roman"/>
              </a:rPr>
              <a:t> </a:t>
            </a:r>
            <a:br>
              <a:rPr lang="en-US" sz="2000" b="0">
                <a:latin typeface="Calibri" panose="020F0502020204030204" pitchFamily="34" charset="0"/>
                <a:ea typeface="Calibri" panose="020F0502020204030204" pitchFamily="34" charset="0"/>
                <a:cs typeface="Times New Roman" panose="02020603050405020304" pitchFamily="18" charset="0"/>
              </a:rPr>
            </a:br>
            <a:r>
              <a:rPr lang="en-US" sz="2000" b="0">
                <a:ea typeface="Calibri"/>
                <a:cs typeface="Calibri"/>
              </a:rPr>
              <a:t>Regulations: </a:t>
            </a:r>
            <a:r>
              <a:rPr lang="en-US" sz="2000" b="0">
                <a:ea typeface="Calibri"/>
                <a:cs typeface="Times New Roman"/>
              </a:rPr>
              <a:t>§ 61.316(b), § 61.331, </a:t>
            </a:r>
            <a:r>
              <a:rPr lang="pt-BR" sz="2000" b="0">
                <a:ea typeface="Calibri"/>
                <a:cs typeface="Times New Roman"/>
              </a:rPr>
              <a:t>§ 61.329</a:t>
            </a:r>
          </a:p>
          <a:p>
            <a:pPr marL="0" indent="0">
              <a:buNone/>
            </a:pPr>
            <a:br>
              <a:rPr lang="en-US" sz="2000" b="0"/>
            </a:br>
            <a:endParaRPr lang="en-US" sz="1600">
              <a:solidFill>
                <a:srgbClr val="1D2F68"/>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20</a:t>
            </a:fld>
            <a:endParaRPr lang="en-US"/>
          </a:p>
        </p:txBody>
      </p:sp>
    </p:spTree>
    <p:custDataLst>
      <p:tags r:id="rId1"/>
    </p:custDataLst>
    <p:extLst>
      <p:ext uri="{BB962C8B-B14F-4D97-AF65-F5344CB8AC3E}">
        <p14:creationId xmlns:p14="http://schemas.microsoft.com/office/powerpoint/2010/main" val="3236419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35450" y="-2877"/>
            <a:ext cx="8050213" cy="739698"/>
          </a:xfrm>
        </p:spPr>
        <p:txBody>
          <a:bodyPr/>
          <a:lstStyle/>
          <a:p>
            <a:r>
              <a:rPr lang="en-US" sz="2400">
                <a:solidFill>
                  <a:schemeClr val="tx1"/>
                </a:solidFill>
              </a:rPr>
              <a:t>New Sport Pilot Night Operations Privilege </a:t>
            </a:r>
            <a:r>
              <a:rPr lang="en-US" sz="2400" b="0">
                <a:solidFill>
                  <a:schemeClr val="tx1"/>
                </a:solidFill>
                <a:ea typeface="Calibri"/>
                <a:cs typeface="Times New Roman"/>
              </a:rPr>
              <a:t>§ </a:t>
            </a:r>
            <a:r>
              <a:rPr lang="en-US" sz="2400">
                <a:solidFill>
                  <a:schemeClr val="tx1"/>
                </a:solidFill>
              </a:rPr>
              <a:t>61.329</a:t>
            </a:r>
          </a:p>
        </p:txBody>
      </p:sp>
      <p:sp>
        <p:nvSpPr>
          <p:cNvPr id="80899" name="Rectangle 3"/>
          <p:cNvSpPr>
            <a:spLocks noGrp="1" noChangeArrowheads="1"/>
          </p:cNvSpPr>
          <p:nvPr>
            <p:ph idx="1"/>
          </p:nvPr>
        </p:nvSpPr>
        <p:spPr>
          <a:xfrm>
            <a:off x="435448" y="736821"/>
            <a:ext cx="8106056" cy="5325770"/>
          </a:xfrm>
        </p:spPr>
        <p:txBody>
          <a:bodyPr/>
          <a:lstStyle/>
          <a:p>
            <a:r>
              <a:rPr lang="en-US" sz="2000" b="0">
                <a:ea typeface="Calibri"/>
                <a:cs typeface="Times New Roman"/>
              </a:rPr>
              <a:t>Sport pilots can now conduct night operations after obtaining additional category and class specific night training experience. </a:t>
            </a:r>
          </a:p>
          <a:p>
            <a:pPr lvl="1"/>
            <a:r>
              <a:rPr lang="en-US" sz="1600">
                <a:ea typeface="Calibri"/>
                <a:cs typeface="Times New Roman"/>
              </a:rPr>
              <a:t>3 hours of night flight training in the specific category and class from an authorized instructor that includes-</a:t>
            </a:r>
          </a:p>
          <a:p>
            <a:pPr lvl="2"/>
            <a:r>
              <a:rPr lang="en-US" sz="1400" b="0">
                <a:ea typeface="Calibri"/>
                <a:cs typeface="Times New Roman"/>
              </a:rPr>
              <a:t>At least one cross country with a landing at least 25 nm from departure point</a:t>
            </a:r>
          </a:p>
          <a:p>
            <a:pPr lvl="2"/>
            <a:r>
              <a:rPr lang="en-US" sz="1400">
                <a:ea typeface="Calibri"/>
                <a:cs typeface="Times New Roman"/>
              </a:rPr>
              <a:t>10 takeoffs and landings to a full stop at night</a:t>
            </a:r>
            <a:br>
              <a:rPr lang="en-US" sz="1200" b="0">
                <a:ea typeface="Calibri" panose="020F0502020204030204" pitchFamily="34" charset="0"/>
                <a:cs typeface="Times New Roman" panose="02020603050405020304" pitchFamily="18" charset="0"/>
              </a:rPr>
            </a:br>
            <a:endParaRPr lang="en-US" sz="1200" b="0">
              <a:ea typeface="Calibri" panose="020F0502020204030204" pitchFamily="34" charset="0"/>
              <a:cs typeface="Times New Roman" panose="02020603050405020304" pitchFamily="18" charset="0"/>
            </a:endParaRPr>
          </a:p>
          <a:p>
            <a:r>
              <a:rPr lang="en-US" sz="2000" b="0">
                <a:ea typeface="Calibri"/>
                <a:cs typeface="Times New Roman"/>
              </a:rPr>
              <a:t>Sport pilots are required to have at least a valid third-class medical certificate or meet the requirements of Basic Med (§ 61.23(c)(3)) to operate at night.  </a:t>
            </a:r>
          </a:p>
          <a:p>
            <a:pPr marL="0" indent="0">
              <a:buNone/>
            </a:pPr>
            <a:endParaRPr lang="en-US" sz="2000" b="0">
              <a:ea typeface="Calibri" panose="020F0502020204030204" pitchFamily="34" charset="0"/>
              <a:cs typeface="Times New Roman" panose="02020603050405020304" pitchFamily="18" charset="0"/>
            </a:endParaRPr>
          </a:p>
          <a:p>
            <a:r>
              <a:rPr lang="en-US" sz="2000" b="0">
                <a:ea typeface="Calibri"/>
                <a:cs typeface="Times New Roman"/>
              </a:rPr>
              <a:t>Must receive a logbook endorsement from an authorized instructor certifying that they meet training requirements in specific category and class.  </a:t>
            </a:r>
            <a:br>
              <a:rPr lang="en-US" sz="2000" b="0">
                <a:ea typeface="Calibri" panose="020F0502020204030204" pitchFamily="34" charset="0"/>
                <a:cs typeface="Times New Roman" panose="02020603050405020304" pitchFamily="18" charset="0"/>
              </a:rPr>
            </a:br>
            <a:endParaRPr lang="en-US" sz="2000" b="0">
              <a:ea typeface="Calibri" panose="020F0502020204030204" pitchFamily="34" charset="0"/>
              <a:cs typeface="Times New Roman" panose="02020603050405020304" pitchFamily="18" charset="0"/>
            </a:endParaRPr>
          </a:p>
          <a:p>
            <a:pPr marL="0" indent="0">
              <a:buNone/>
            </a:pPr>
            <a:r>
              <a:rPr lang="en-US" sz="2000" b="0">
                <a:ea typeface="Calibri"/>
                <a:cs typeface="Calibri"/>
              </a:rPr>
              <a:t>* A private pilot or higher may count night experience but will still need instructor endorsement under </a:t>
            </a:r>
            <a:r>
              <a:rPr lang="en-US" sz="2000" b="0">
                <a:ea typeface="Calibri"/>
                <a:cs typeface="Times New Roman"/>
              </a:rPr>
              <a:t>§ </a:t>
            </a:r>
            <a:r>
              <a:rPr lang="en-US" sz="2000" b="0">
                <a:ea typeface="Calibri"/>
                <a:cs typeface="Calibri"/>
              </a:rPr>
              <a:t>61.329(c).</a:t>
            </a:r>
          </a:p>
          <a:p>
            <a:pPr marL="0" indent="0">
              <a:buNone/>
            </a:pPr>
            <a:br>
              <a:rPr lang="en-US" sz="2000" b="0">
                <a:ea typeface="Calibri" panose="020F0502020204030204" pitchFamily="34" charset="0"/>
                <a:cs typeface="Times New Roman" panose="02020603050405020304" pitchFamily="18" charset="0"/>
              </a:rPr>
            </a:br>
            <a:endParaRPr lang="en-US" sz="2000" b="0">
              <a:solidFill>
                <a:srgbClr val="1D2F68"/>
              </a:solidFill>
            </a:endParaRPr>
          </a:p>
          <a:p>
            <a:pPr marL="0" indent="0">
              <a:buNone/>
            </a:pPr>
            <a:endParaRPr lang="en-US" sz="2000" b="0">
              <a:solidFill>
                <a:srgbClr val="1D2F68"/>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21</a:t>
            </a:fld>
            <a:endParaRPr lang="en-US"/>
          </a:p>
        </p:txBody>
      </p:sp>
    </p:spTree>
    <p:custDataLst>
      <p:tags r:id="rId1"/>
    </p:custDataLst>
    <p:extLst>
      <p:ext uri="{BB962C8B-B14F-4D97-AF65-F5344CB8AC3E}">
        <p14:creationId xmlns:p14="http://schemas.microsoft.com/office/powerpoint/2010/main" val="416005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395168" y="349590"/>
            <a:ext cx="8050213" cy="609600"/>
          </a:xfrm>
        </p:spPr>
        <p:txBody>
          <a:bodyPr/>
          <a:lstStyle/>
          <a:p>
            <a:r>
              <a:rPr lang="en-US" sz="2400">
                <a:solidFill>
                  <a:schemeClr val="tx1"/>
                </a:solidFill>
              </a:rPr>
              <a:t>New Sport Pilot Night Operations Privilege</a:t>
            </a:r>
          </a:p>
        </p:txBody>
      </p:sp>
      <p:sp>
        <p:nvSpPr>
          <p:cNvPr id="80899" name="Rectangle 3"/>
          <p:cNvSpPr>
            <a:spLocks noGrp="1" noChangeArrowheads="1"/>
          </p:cNvSpPr>
          <p:nvPr>
            <p:ph idx="1"/>
          </p:nvPr>
        </p:nvSpPr>
        <p:spPr>
          <a:xfrm>
            <a:off x="395167" y="1089289"/>
            <a:ext cx="8146337" cy="3576230"/>
          </a:xfrm>
        </p:spPr>
        <p:txBody>
          <a:bodyPr/>
          <a:lstStyle/>
          <a:p>
            <a:r>
              <a:rPr lang="en-US" sz="2000" b="0">
                <a:ea typeface="Calibri" panose="020F0502020204030204" pitchFamily="34" charset="0"/>
                <a:cs typeface="Times New Roman" panose="02020603050405020304" pitchFamily="18" charset="0"/>
              </a:rPr>
              <a:t>Sport pilots can now conduct night operations after obtaining additional category and class specific night training experience and a qualifying flight instructor endorsement. </a:t>
            </a:r>
            <a:br>
              <a:rPr lang="en-US" sz="2000" b="0">
                <a:ea typeface="Calibri" panose="020F0502020204030204" pitchFamily="34" charset="0"/>
                <a:cs typeface="Times New Roman" panose="02020603050405020304" pitchFamily="18" charset="0"/>
              </a:rPr>
            </a:br>
            <a:endParaRPr lang="en-US" sz="2000" b="0">
              <a:ea typeface="Calibri" panose="020F0502020204030204" pitchFamily="34" charset="0"/>
              <a:cs typeface="Times New Roman" panose="02020603050405020304" pitchFamily="18" charset="0"/>
            </a:endParaRPr>
          </a:p>
          <a:p>
            <a:r>
              <a:rPr lang="en-US" sz="2000" b="0">
                <a:ea typeface="Calibri" panose="020F0502020204030204" pitchFamily="34" charset="0"/>
                <a:cs typeface="Times New Roman" panose="02020603050405020304" pitchFamily="18" charset="0"/>
              </a:rPr>
              <a:t>Sport pilots are required to have at least a valid third-class medical certificate or meet the requirements of Basic Med (§ 61.23(c)(3)) to operate at night.  </a:t>
            </a:r>
            <a:br>
              <a:rPr lang="en-US" sz="2000" b="0">
                <a:ea typeface="Calibri" panose="020F0502020204030204" pitchFamily="34" charset="0"/>
                <a:cs typeface="Times New Roman" panose="02020603050405020304" pitchFamily="18" charset="0"/>
              </a:rPr>
            </a:br>
            <a:endParaRPr lang="en-US" sz="2000" b="0">
              <a:ea typeface="Calibri" panose="020F0502020204030204" pitchFamily="34" charset="0"/>
              <a:cs typeface="Times New Roman" panose="02020603050405020304" pitchFamily="18" charset="0"/>
            </a:endParaRPr>
          </a:p>
          <a:p>
            <a:pPr marL="0" indent="0">
              <a:buNone/>
            </a:pPr>
            <a:r>
              <a:rPr lang="en-US" sz="2000" b="0">
                <a:ea typeface="Calibri" panose="020F0502020204030204" pitchFamily="34" charset="0"/>
                <a:cs typeface="Calibri" panose="020F0502020204030204" pitchFamily="34" charset="0"/>
              </a:rPr>
              <a:t>Regulation: </a:t>
            </a:r>
            <a:r>
              <a:rPr lang="en-US" sz="2000" b="0">
                <a:ea typeface="Calibri" panose="020F0502020204030204" pitchFamily="34" charset="0"/>
                <a:cs typeface="Times New Roman" panose="02020603050405020304" pitchFamily="18" charset="0"/>
              </a:rPr>
              <a:t>§ 61.329</a:t>
            </a:r>
          </a:p>
          <a:p>
            <a:pPr marL="0" indent="0">
              <a:buNone/>
            </a:pPr>
            <a:br>
              <a:rPr lang="en-US" sz="2000" b="0">
                <a:ea typeface="Calibri" panose="020F0502020204030204" pitchFamily="34" charset="0"/>
                <a:cs typeface="Times New Roman" panose="02020603050405020304" pitchFamily="18" charset="0"/>
              </a:rPr>
            </a:br>
            <a:endParaRPr lang="en-US" sz="2000" b="0">
              <a:solidFill>
                <a:srgbClr val="1D2F68"/>
              </a:solidFill>
            </a:endParaRPr>
          </a:p>
          <a:p>
            <a:pPr marL="0" indent="0">
              <a:buNone/>
            </a:pPr>
            <a:endParaRPr lang="en-US" sz="2000" b="0">
              <a:solidFill>
                <a:srgbClr val="1D2F68"/>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22</a:t>
            </a:fld>
            <a:endParaRPr lang="en-US"/>
          </a:p>
        </p:txBody>
      </p:sp>
    </p:spTree>
    <p:custDataLst>
      <p:tags r:id="rId1"/>
    </p:custDataLst>
    <p:extLst>
      <p:ext uri="{BB962C8B-B14F-4D97-AF65-F5344CB8AC3E}">
        <p14:creationId xmlns:p14="http://schemas.microsoft.com/office/powerpoint/2010/main" val="3023030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D47CB-1CAB-CFE0-BDA8-FBA7175D4D03}"/>
              </a:ext>
            </a:extLst>
          </p:cNvPr>
          <p:cNvSpPr>
            <a:spLocks noGrp="1"/>
          </p:cNvSpPr>
          <p:nvPr>
            <p:ph type="title"/>
          </p:nvPr>
        </p:nvSpPr>
        <p:spPr/>
        <p:txBody>
          <a:bodyPr/>
          <a:lstStyle/>
          <a:p>
            <a:r>
              <a:rPr lang="en-US" sz="2400">
                <a:solidFill>
                  <a:schemeClr val="tx1"/>
                </a:solidFill>
              </a:rPr>
              <a:t>New Sport Pilot Retractable Gear Operations Privilege</a:t>
            </a:r>
            <a:endParaRPr lang="en-US" sz="2400"/>
          </a:p>
        </p:txBody>
      </p:sp>
      <p:sp>
        <p:nvSpPr>
          <p:cNvPr id="3" name="Content Placeholder 2">
            <a:extLst>
              <a:ext uri="{FF2B5EF4-FFF2-40B4-BE49-F238E27FC236}">
                <a16:creationId xmlns:a16="http://schemas.microsoft.com/office/drawing/2014/main" id="{15E604A5-702C-1309-9C3C-32C379858851}"/>
              </a:ext>
            </a:extLst>
          </p:cNvPr>
          <p:cNvSpPr>
            <a:spLocks noGrp="1"/>
          </p:cNvSpPr>
          <p:nvPr>
            <p:ph idx="1"/>
          </p:nvPr>
        </p:nvSpPr>
        <p:spPr>
          <a:xfrm>
            <a:off x="495300" y="1052053"/>
            <a:ext cx="8050213" cy="4847098"/>
          </a:xfrm>
        </p:spPr>
        <p:txBody>
          <a:bodyPr/>
          <a:lstStyle/>
          <a:p>
            <a:r>
              <a:rPr lang="en-US" sz="2000" b="0">
                <a:effectLst/>
                <a:ea typeface="Calibri" panose="020F0502020204030204" pitchFamily="34" charset="0"/>
              </a:rPr>
              <a:t>MOSAIC permits sport pilots to act as PIC of an </a:t>
            </a:r>
            <a:r>
              <a:rPr lang="en-US" sz="2000">
                <a:effectLst/>
                <a:ea typeface="Calibri" panose="020F0502020204030204" pitchFamily="34" charset="0"/>
              </a:rPr>
              <a:t>aircraft</a:t>
            </a:r>
            <a:r>
              <a:rPr lang="en-US" sz="2000" b="0">
                <a:effectLst/>
                <a:ea typeface="Calibri" panose="020F0502020204030204" pitchFamily="34" charset="0"/>
              </a:rPr>
              <a:t> with retractable landing gear. Pilots are required to have specific training and an endorsement prior to operating an aircraft with retractable landing gear. </a:t>
            </a:r>
          </a:p>
          <a:p>
            <a:pPr marL="0" indent="0">
              <a:buNone/>
            </a:pPr>
            <a:endParaRPr lang="en-US" sz="2000" b="0">
              <a:ea typeface="Calibri" panose="020F0502020204030204" pitchFamily="34" charset="0"/>
            </a:endParaRPr>
          </a:p>
          <a:p>
            <a:r>
              <a:rPr lang="en-US" sz="2000" b="0" u="none" strike="noStrike" kern="0">
                <a:effectLst/>
              </a:rPr>
              <a:t>Sport pilots have two options to comply with these requirements:</a:t>
            </a:r>
          </a:p>
          <a:p>
            <a:pPr lvl="1"/>
            <a:r>
              <a:rPr lang="en-US" sz="1600" b="0" u="none" strike="noStrike" kern="0">
                <a:effectLst/>
              </a:rPr>
              <a:t>A sport pilot may satisfy the training and endorsement requirements required for operating complex airplanes as specified in § 61.31(e); or</a:t>
            </a:r>
          </a:p>
          <a:p>
            <a:pPr lvl="1"/>
            <a:r>
              <a:rPr lang="en-US" sz="1600" b="0" u="none" strike="noStrike" kern="0">
                <a:effectLst/>
              </a:rPr>
              <a:t>A sport pilot may receive and log ground and flight training from an authorized instructor in an aircraft that has retractable landing gear and receive an endorsement from the instructor certifying that they are proficient to operate that aircraft.</a:t>
            </a:r>
          </a:p>
          <a:p>
            <a:pPr marL="0" indent="0">
              <a:buNone/>
            </a:pPr>
            <a:endParaRPr lang="en-US" sz="2000" b="0">
              <a:ea typeface="Calibri"/>
              <a:cs typeface="Calibri"/>
            </a:endParaRPr>
          </a:p>
          <a:p>
            <a:pPr marL="0" indent="0">
              <a:buNone/>
            </a:pPr>
            <a:r>
              <a:rPr lang="en-US" sz="2000" b="0">
                <a:ea typeface="Calibri"/>
                <a:cs typeface="Calibri"/>
              </a:rPr>
              <a:t>Regulations: </a:t>
            </a:r>
            <a:r>
              <a:rPr lang="en-US" sz="2000" b="0">
                <a:ea typeface="Calibri"/>
                <a:cs typeface="Times New Roman"/>
              </a:rPr>
              <a:t>§ 61.316(b), § 61.331(a), </a:t>
            </a:r>
            <a:endParaRPr lang="en-US"/>
          </a:p>
        </p:txBody>
      </p:sp>
      <p:sp>
        <p:nvSpPr>
          <p:cNvPr id="4" name="Slide Number Placeholder 3">
            <a:extLst>
              <a:ext uri="{FF2B5EF4-FFF2-40B4-BE49-F238E27FC236}">
                <a16:creationId xmlns:a16="http://schemas.microsoft.com/office/drawing/2014/main" id="{BAC028DA-79F0-FC09-3C37-FCF35D97C65D}"/>
              </a:ext>
            </a:extLst>
          </p:cNvPr>
          <p:cNvSpPr>
            <a:spLocks noGrp="1"/>
          </p:cNvSpPr>
          <p:nvPr>
            <p:ph type="sldNum" sz="quarter" idx="4"/>
          </p:nvPr>
        </p:nvSpPr>
        <p:spPr/>
        <p:txBody>
          <a:bodyPr/>
          <a:lstStyle/>
          <a:p>
            <a:fld id="{74438B1A-AF1B-4C8B-993E-1BADE62A2451}" type="slidenum">
              <a:rPr lang="en-US" smtClean="0"/>
              <a:pPr/>
              <a:t>23</a:t>
            </a:fld>
            <a:endParaRPr lang="en-US"/>
          </a:p>
        </p:txBody>
      </p:sp>
    </p:spTree>
    <p:custDataLst>
      <p:tags r:id="rId1"/>
    </p:custDataLst>
    <p:extLst>
      <p:ext uri="{BB962C8B-B14F-4D97-AF65-F5344CB8AC3E}">
        <p14:creationId xmlns:p14="http://schemas.microsoft.com/office/powerpoint/2010/main" val="16324766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BA457-2DDD-3A6B-44DB-BBD98205BD37}"/>
              </a:ext>
            </a:extLst>
          </p:cNvPr>
          <p:cNvSpPr>
            <a:spLocks noGrp="1"/>
          </p:cNvSpPr>
          <p:nvPr>
            <p:ph type="title"/>
          </p:nvPr>
        </p:nvSpPr>
        <p:spPr/>
        <p:txBody>
          <a:bodyPr/>
          <a:lstStyle/>
          <a:p>
            <a:r>
              <a:rPr lang="en-US" sz="2400">
                <a:solidFill>
                  <a:schemeClr val="tx1"/>
                </a:solidFill>
              </a:rPr>
              <a:t>New Sport Pilot Manual Pitch Propeller Privilege</a:t>
            </a:r>
            <a:endParaRPr lang="en-US" sz="2400" b="0"/>
          </a:p>
        </p:txBody>
      </p:sp>
      <p:sp>
        <p:nvSpPr>
          <p:cNvPr id="3" name="Content Placeholder 2">
            <a:extLst>
              <a:ext uri="{FF2B5EF4-FFF2-40B4-BE49-F238E27FC236}">
                <a16:creationId xmlns:a16="http://schemas.microsoft.com/office/drawing/2014/main" id="{BF4723AA-DC1E-304B-3DAF-EB784412C661}"/>
              </a:ext>
            </a:extLst>
          </p:cNvPr>
          <p:cNvSpPr>
            <a:spLocks noGrp="1"/>
          </p:cNvSpPr>
          <p:nvPr>
            <p:ph idx="1"/>
          </p:nvPr>
        </p:nvSpPr>
        <p:spPr>
          <a:xfrm>
            <a:off x="495300" y="1101213"/>
            <a:ext cx="8050213" cy="4797937"/>
          </a:xfrm>
        </p:spPr>
        <p:txBody>
          <a:bodyPr/>
          <a:lstStyle/>
          <a:p>
            <a:r>
              <a:rPr lang="en-US" sz="2000" b="0">
                <a:ea typeface="Calibri" panose="020F0502020204030204" pitchFamily="34" charset="0"/>
              </a:rPr>
              <a:t>MOSAIC p</a:t>
            </a:r>
            <a:r>
              <a:rPr lang="en-US" sz="2000" b="0">
                <a:effectLst/>
                <a:ea typeface="Calibri" panose="020F0502020204030204" pitchFamily="34" charset="0"/>
              </a:rPr>
              <a:t>ermits sport pilots to act as PIC of an </a:t>
            </a:r>
            <a:r>
              <a:rPr lang="en-US" sz="2000">
                <a:effectLst/>
                <a:ea typeface="Calibri" panose="020F0502020204030204" pitchFamily="34" charset="0"/>
              </a:rPr>
              <a:t>airplane</a:t>
            </a:r>
            <a:r>
              <a:rPr lang="en-US" sz="2000" b="0">
                <a:effectLst/>
                <a:ea typeface="Calibri" panose="020F0502020204030204" pitchFamily="34" charset="0"/>
              </a:rPr>
              <a:t> with a manual controllable pitch propeller. Pilots are required to have specific </a:t>
            </a:r>
            <a:r>
              <a:rPr lang="en-US" sz="2000" b="0" u="none" strike="noStrike" kern="0">
                <a:effectLst/>
              </a:rPr>
              <a:t>training and endorsement requirements prior to operating an airplane with a manual controllable pitch propeller. </a:t>
            </a:r>
          </a:p>
          <a:p>
            <a:pPr marL="0" indent="0">
              <a:buNone/>
            </a:pPr>
            <a:endParaRPr lang="en-US" sz="2000" b="0" u="none" strike="noStrike" kern="0">
              <a:effectLst/>
            </a:endParaRPr>
          </a:p>
          <a:p>
            <a:r>
              <a:rPr lang="en-US" sz="2000" b="0" u="none" strike="noStrike" kern="0">
                <a:effectLst/>
              </a:rPr>
              <a:t>Sport pilots have two options to comply with these requirements:</a:t>
            </a:r>
          </a:p>
          <a:p>
            <a:pPr lvl="1"/>
            <a:r>
              <a:rPr lang="en-US" sz="1600" u="none" strike="noStrike" kern="0">
                <a:effectLst/>
              </a:rPr>
              <a:t>A sport pilot may satisfy the training and endorsement requirements required for operating complex airplanes as specified in § 61.31(e); or</a:t>
            </a:r>
          </a:p>
          <a:p>
            <a:pPr lvl="1"/>
            <a:r>
              <a:rPr lang="en-US" sz="1600" u="none" strike="noStrike" kern="0">
                <a:effectLst/>
              </a:rPr>
              <a:t>A sport pilot may receive and log ground and flight training from an authorized instructor in an airplane that has a manual controllable pitch propeller and receive an endorsement from the instructor certifying that they are proficient to operate the airplane.</a:t>
            </a:r>
            <a:br>
              <a:rPr lang="en-US" sz="1600" u="none" strike="noStrike" kern="0">
                <a:effectLst/>
              </a:rPr>
            </a:br>
            <a:endParaRPr lang="en-US" sz="1600" u="none" strike="noStrike" kern="0">
              <a:effectLst/>
            </a:endParaRPr>
          </a:p>
          <a:p>
            <a:pPr marL="0" indent="0">
              <a:buNone/>
            </a:pPr>
            <a:r>
              <a:rPr lang="en-US" sz="2000" b="0">
                <a:ea typeface="Calibri"/>
                <a:cs typeface="Calibri"/>
              </a:rPr>
              <a:t>Regulations: </a:t>
            </a:r>
            <a:r>
              <a:rPr lang="en-US" sz="2000" b="0">
                <a:ea typeface="Calibri"/>
                <a:cs typeface="Times New Roman"/>
              </a:rPr>
              <a:t>§ 61.316(b), § 61.331(b), </a:t>
            </a:r>
            <a:endParaRPr lang="en-US" sz="2000"/>
          </a:p>
          <a:p>
            <a:pPr marL="0" indent="0">
              <a:buNone/>
            </a:pPr>
            <a:endParaRPr lang="en-US"/>
          </a:p>
        </p:txBody>
      </p:sp>
      <p:sp>
        <p:nvSpPr>
          <p:cNvPr id="4" name="Slide Number Placeholder 3">
            <a:extLst>
              <a:ext uri="{FF2B5EF4-FFF2-40B4-BE49-F238E27FC236}">
                <a16:creationId xmlns:a16="http://schemas.microsoft.com/office/drawing/2014/main" id="{238819D7-77AE-081D-309C-62C5FEAFC47B}"/>
              </a:ext>
            </a:extLst>
          </p:cNvPr>
          <p:cNvSpPr>
            <a:spLocks noGrp="1"/>
          </p:cNvSpPr>
          <p:nvPr>
            <p:ph type="sldNum" sz="quarter" idx="4"/>
          </p:nvPr>
        </p:nvSpPr>
        <p:spPr/>
        <p:txBody>
          <a:bodyPr/>
          <a:lstStyle/>
          <a:p>
            <a:fld id="{74438B1A-AF1B-4C8B-993E-1BADE62A2451}" type="slidenum">
              <a:rPr lang="en-US" smtClean="0"/>
              <a:pPr/>
              <a:t>24</a:t>
            </a:fld>
            <a:endParaRPr lang="en-US"/>
          </a:p>
        </p:txBody>
      </p:sp>
    </p:spTree>
    <p:custDataLst>
      <p:tags r:id="rId1"/>
    </p:custDataLst>
    <p:extLst>
      <p:ext uri="{BB962C8B-B14F-4D97-AF65-F5344CB8AC3E}">
        <p14:creationId xmlns:p14="http://schemas.microsoft.com/office/powerpoint/2010/main" val="28901226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A87E0-02EF-DD49-2219-368AB5F146FD}"/>
              </a:ext>
            </a:extLst>
          </p:cNvPr>
          <p:cNvSpPr>
            <a:spLocks noGrp="1"/>
          </p:cNvSpPr>
          <p:nvPr>
            <p:ph type="title"/>
          </p:nvPr>
        </p:nvSpPr>
        <p:spPr>
          <a:xfrm>
            <a:off x="499117" y="344488"/>
            <a:ext cx="8401996" cy="1163476"/>
          </a:xfrm>
        </p:spPr>
        <p:txBody>
          <a:bodyPr/>
          <a:lstStyle/>
          <a:p>
            <a:r>
              <a:rPr lang="en-US" sz="3600">
                <a:solidFill>
                  <a:schemeClr val="tx1"/>
                </a:solidFill>
              </a:rPr>
              <a:t>Subpart K CFI Limitations </a:t>
            </a:r>
            <a:r>
              <a:rPr lang="en-US" sz="3600">
                <a:solidFill>
                  <a:schemeClr val="tx1"/>
                </a:solidFill>
                <a:ea typeface="Calibri"/>
                <a:cs typeface="Times New Roman"/>
              </a:rPr>
              <a:t>§ 61.415</a:t>
            </a:r>
            <a:endParaRPr lang="en-US" sz="3600">
              <a:solidFill>
                <a:schemeClr val="tx1"/>
              </a:solidFill>
            </a:endParaRPr>
          </a:p>
        </p:txBody>
      </p:sp>
      <p:sp>
        <p:nvSpPr>
          <p:cNvPr id="3" name="Content Placeholder 2">
            <a:extLst>
              <a:ext uri="{FF2B5EF4-FFF2-40B4-BE49-F238E27FC236}">
                <a16:creationId xmlns:a16="http://schemas.microsoft.com/office/drawing/2014/main" id="{FBD7A5E4-F045-6154-7433-90548631D845}"/>
              </a:ext>
            </a:extLst>
          </p:cNvPr>
          <p:cNvSpPr>
            <a:spLocks noGrp="1"/>
          </p:cNvSpPr>
          <p:nvPr>
            <p:ph idx="1"/>
          </p:nvPr>
        </p:nvSpPr>
        <p:spPr>
          <a:xfrm>
            <a:off x="495300" y="1316736"/>
            <a:ext cx="8050213" cy="4582414"/>
          </a:xfrm>
        </p:spPr>
        <p:txBody>
          <a:bodyPr/>
          <a:lstStyle/>
          <a:p>
            <a:r>
              <a:rPr lang="en-US" sz="2200" b="0"/>
              <a:t>If you hold a flight instructor certificate with a sport pilot rating, you may only provide flight training in an aircraft meeting the performance limits and design requirements of § 61.316 and are subject to the following limits:</a:t>
            </a:r>
          </a:p>
          <a:p>
            <a:pPr marL="0" indent="0">
              <a:buNone/>
            </a:pPr>
            <a:endParaRPr lang="en-US" sz="1800" b="0"/>
          </a:p>
          <a:p>
            <a:r>
              <a:rPr lang="en-US" sz="2200" b="0"/>
              <a:t>(k) Cannot carry more than one person.</a:t>
            </a:r>
          </a:p>
          <a:p>
            <a:pPr marL="0" indent="0">
              <a:buNone/>
            </a:pPr>
            <a:endParaRPr lang="en-US" sz="1800" b="0"/>
          </a:p>
          <a:p>
            <a:r>
              <a:rPr lang="en-US" sz="2200" b="0"/>
              <a:t>(l) requires a flight instructor to have received the training and endorsement in an airplane with a manual controllable pitch propeller or an aircraft with a retractable landing gear aircraft prior to providing flight instruction in those aircraft.</a:t>
            </a:r>
          </a:p>
          <a:p>
            <a:endParaRPr lang="en-US" sz="1200" b="0"/>
          </a:p>
          <a:p>
            <a:pPr lvl="1"/>
            <a:r>
              <a:rPr lang="en-US" sz="2200" b="0"/>
              <a:t>Do this by complying with </a:t>
            </a:r>
            <a:r>
              <a:rPr lang="en-US" sz="2200" b="0">
                <a:ea typeface="Calibri"/>
                <a:cs typeface="Times New Roman"/>
              </a:rPr>
              <a:t>§ </a:t>
            </a:r>
            <a:r>
              <a:rPr lang="en-US" sz="2200" b="0"/>
              <a:t>61.331 or </a:t>
            </a:r>
            <a:r>
              <a:rPr lang="en-US" sz="2200" b="0">
                <a:ea typeface="Calibri"/>
                <a:cs typeface="Times New Roman"/>
              </a:rPr>
              <a:t>§ </a:t>
            </a:r>
            <a:r>
              <a:rPr lang="en-US" sz="2200" b="0"/>
              <a:t>61.31. </a:t>
            </a:r>
          </a:p>
          <a:p>
            <a:endParaRPr lang="en-US" b="0"/>
          </a:p>
        </p:txBody>
      </p:sp>
      <p:sp>
        <p:nvSpPr>
          <p:cNvPr id="4" name="Slide Number Placeholder 3">
            <a:extLst>
              <a:ext uri="{FF2B5EF4-FFF2-40B4-BE49-F238E27FC236}">
                <a16:creationId xmlns:a16="http://schemas.microsoft.com/office/drawing/2014/main" id="{85A01DBF-F3D1-924B-A1F6-6617C5FA444F}"/>
              </a:ext>
            </a:extLst>
          </p:cNvPr>
          <p:cNvSpPr>
            <a:spLocks noGrp="1"/>
          </p:cNvSpPr>
          <p:nvPr>
            <p:ph type="sldNum" sz="quarter" idx="4"/>
          </p:nvPr>
        </p:nvSpPr>
        <p:spPr/>
        <p:txBody>
          <a:bodyPr/>
          <a:lstStyle/>
          <a:p>
            <a:fld id="{74438B1A-AF1B-4C8B-993E-1BADE62A2451}" type="slidenum">
              <a:rPr lang="en-US" smtClean="0"/>
              <a:pPr/>
              <a:t>25</a:t>
            </a:fld>
            <a:endParaRPr lang="en-US"/>
          </a:p>
        </p:txBody>
      </p:sp>
    </p:spTree>
    <p:custDataLst>
      <p:tags r:id="rId1"/>
    </p:custDataLst>
    <p:extLst>
      <p:ext uri="{BB962C8B-B14F-4D97-AF65-F5344CB8AC3E}">
        <p14:creationId xmlns:p14="http://schemas.microsoft.com/office/powerpoint/2010/main" val="30317825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07A3B-65F6-8F22-0C18-78FD93340520}"/>
              </a:ext>
            </a:extLst>
          </p:cNvPr>
          <p:cNvSpPr>
            <a:spLocks noGrp="1"/>
          </p:cNvSpPr>
          <p:nvPr>
            <p:ph type="title"/>
          </p:nvPr>
        </p:nvSpPr>
        <p:spPr>
          <a:xfrm>
            <a:off x="428625" y="344488"/>
            <a:ext cx="8472488" cy="963104"/>
          </a:xfrm>
        </p:spPr>
        <p:txBody>
          <a:bodyPr/>
          <a:lstStyle/>
          <a:p>
            <a:r>
              <a:rPr lang="en-US" sz="2400">
                <a:solidFill>
                  <a:schemeClr val="tx1"/>
                </a:solidFill>
              </a:rPr>
              <a:t>New Sport Pilot CFI Night Operations Privilege </a:t>
            </a:r>
            <a:r>
              <a:rPr lang="en-US" sz="2400" b="0">
                <a:solidFill>
                  <a:schemeClr val="tx1"/>
                </a:solidFill>
                <a:ea typeface="Calibri"/>
                <a:cs typeface="Times New Roman"/>
              </a:rPr>
              <a:t>§ </a:t>
            </a:r>
            <a:r>
              <a:rPr lang="en-US" sz="2400">
                <a:solidFill>
                  <a:schemeClr val="tx1"/>
                </a:solidFill>
              </a:rPr>
              <a:t>61.415(n)</a:t>
            </a:r>
          </a:p>
        </p:txBody>
      </p:sp>
      <p:sp>
        <p:nvSpPr>
          <p:cNvPr id="3" name="Content Placeholder 2">
            <a:extLst>
              <a:ext uri="{FF2B5EF4-FFF2-40B4-BE49-F238E27FC236}">
                <a16:creationId xmlns:a16="http://schemas.microsoft.com/office/drawing/2014/main" id="{01C97959-EA0E-E416-3822-80427A2E8199}"/>
              </a:ext>
            </a:extLst>
          </p:cNvPr>
          <p:cNvSpPr>
            <a:spLocks noGrp="1"/>
          </p:cNvSpPr>
          <p:nvPr>
            <p:ph idx="1"/>
          </p:nvPr>
        </p:nvSpPr>
        <p:spPr>
          <a:xfrm>
            <a:off x="505952" y="1307592"/>
            <a:ext cx="8050213" cy="4391025"/>
          </a:xfrm>
        </p:spPr>
        <p:txBody>
          <a:bodyPr/>
          <a:lstStyle/>
          <a:p>
            <a:r>
              <a:rPr lang="en-US" sz="2400" b="0"/>
              <a:t>Qualifications to provide night flight training to sport pilots</a:t>
            </a:r>
          </a:p>
          <a:p>
            <a:pPr lvl="1"/>
            <a:r>
              <a:rPr lang="en-US"/>
              <a:t>Any subpart H flight instructor</a:t>
            </a:r>
          </a:p>
          <a:p>
            <a:pPr lvl="1"/>
            <a:r>
              <a:rPr lang="en-US"/>
              <a:t>Any subpart K flight instructor</a:t>
            </a:r>
          </a:p>
          <a:p>
            <a:pPr lvl="2"/>
            <a:r>
              <a:rPr lang="en-US" b="0"/>
              <a:t>Must</a:t>
            </a:r>
            <a:r>
              <a:rPr lang="en-US"/>
              <a:t> complete the required training and receive the</a:t>
            </a:r>
            <a:r>
              <a:rPr lang="en-US">
                <a:ea typeface="Calibri"/>
                <a:cs typeface="Times New Roman"/>
              </a:rPr>
              <a:t> </a:t>
            </a:r>
            <a:br>
              <a:rPr lang="en-US">
                <a:ea typeface="Calibri"/>
                <a:cs typeface="Times New Roman"/>
              </a:rPr>
            </a:br>
            <a:r>
              <a:rPr lang="en-US">
                <a:ea typeface="Calibri"/>
                <a:cs typeface="Times New Roman"/>
              </a:rPr>
              <a:t>§</a:t>
            </a:r>
            <a:r>
              <a:rPr lang="en-US"/>
              <a:t> 61.329 endorsement in specific category and class.</a:t>
            </a:r>
          </a:p>
          <a:p>
            <a:pPr marL="914400" lvl="2" indent="0">
              <a:buNone/>
            </a:pPr>
            <a:endParaRPr lang="en-US"/>
          </a:p>
          <a:p>
            <a:r>
              <a:rPr lang="en-US" sz="2400" b="0"/>
              <a:t>A subpart K instructor can receive training from a subpart H instructor or another subpart K instructor that is qualified </a:t>
            </a:r>
          </a:p>
        </p:txBody>
      </p:sp>
      <p:sp>
        <p:nvSpPr>
          <p:cNvPr id="4" name="Slide Number Placeholder 3">
            <a:extLst>
              <a:ext uri="{FF2B5EF4-FFF2-40B4-BE49-F238E27FC236}">
                <a16:creationId xmlns:a16="http://schemas.microsoft.com/office/drawing/2014/main" id="{C7B29E82-352C-4FBD-5EE4-02EEF2A3020C}"/>
              </a:ext>
            </a:extLst>
          </p:cNvPr>
          <p:cNvSpPr>
            <a:spLocks noGrp="1"/>
          </p:cNvSpPr>
          <p:nvPr>
            <p:ph type="sldNum" sz="quarter" idx="4"/>
          </p:nvPr>
        </p:nvSpPr>
        <p:spPr/>
        <p:txBody>
          <a:bodyPr/>
          <a:lstStyle/>
          <a:p>
            <a:fld id="{74438B1A-AF1B-4C8B-993E-1BADE62A2451}" type="slidenum">
              <a:rPr lang="en-US" smtClean="0"/>
              <a:pPr/>
              <a:t>26</a:t>
            </a:fld>
            <a:endParaRPr lang="en-US"/>
          </a:p>
        </p:txBody>
      </p:sp>
    </p:spTree>
    <p:custDataLst>
      <p:tags r:id="rId1"/>
    </p:custDataLst>
    <p:extLst>
      <p:ext uri="{BB962C8B-B14F-4D97-AF65-F5344CB8AC3E}">
        <p14:creationId xmlns:p14="http://schemas.microsoft.com/office/powerpoint/2010/main" val="15701291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70EB0-DB73-9CB6-E2C3-09393CD96CD6}"/>
              </a:ext>
            </a:extLst>
          </p:cNvPr>
          <p:cNvSpPr>
            <a:spLocks noGrp="1"/>
          </p:cNvSpPr>
          <p:nvPr>
            <p:ph type="title"/>
          </p:nvPr>
        </p:nvSpPr>
        <p:spPr/>
        <p:txBody>
          <a:bodyPr/>
          <a:lstStyle/>
          <a:p>
            <a:r>
              <a:rPr lang="en-US" sz="3600">
                <a:solidFill>
                  <a:schemeClr val="tx1"/>
                </a:solidFill>
              </a:rPr>
              <a:t>Subpart K CFI Privileges </a:t>
            </a:r>
            <a:r>
              <a:rPr lang="en-US" sz="3600">
                <a:solidFill>
                  <a:schemeClr val="tx1"/>
                </a:solidFill>
                <a:ea typeface="Calibri"/>
                <a:cs typeface="Times New Roman"/>
              </a:rPr>
              <a:t>§ </a:t>
            </a:r>
            <a:r>
              <a:rPr lang="en-US" sz="3600">
                <a:solidFill>
                  <a:schemeClr val="tx1"/>
                </a:solidFill>
              </a:rPr>
              <a:t>61.413</a:t>
            </a:r>
          </a:p>
        </p:txBody>
      </p:sp>
      <p:sp>
        <p:nvSpPr>
          <p:cNvPr id="3" name="Content Placeholder 2">
            <a:extLst>
              <a:ext uri="{FF2B5EF4-FFF2-40B4-BE49-F238E27FC236}">
                <a16:creationId xmlns:a16="http://schemas.microsoft.com/office/drawing/2014/main" id="{582F4B3F-D63B-519A-F8F9-07F98EAB5783}"/>
              </a:ext>
            </a:extLst>
          </p:cNvPr>
          <p:cNvSpPr>
            <a:spLocks noGrp="1"/>
          </p:cNvSpPr>
          <p:nvPr>
            <p:ph idx="1"/>
          </p:nvPr>
        </p:nvSpPr>
        <p:spPr/>
        <p:txBody>
          <a:bodyPr/>
          <a:lstStyle/>
          <a:p>
            <a:r>
              <a:rPr lang="en-US" b="0"/>
              <a:t>A flight review or operating privilege for a sport pilot, or training to maintain or improve the skills of a sport pilot.</a:t>
            </a:r>
          </a:p>
          <a:p>
            <a:endParaRPr lang="en-US" b="0"/>
          </a:p>
          <a:p>
            <a:r>
              <a:rPr lang="en-US" b="0"/>
              <a:t>(d) A person who holds a flight instructor certificate issued under subpart K may receive compensation for providing flight training in accordance with this subpart.</a:t>
            </a:r>
          </a:p>
          <a:p>
            <a:endParaRPr lang="en-US"/>
          </a:p>
        </p:txBody>
      </p:sp>
      <p:sp>
        <p:nvSpPr>
          <p:cNvPr id="4" name="Slide Number Placeholder 3">
            <a:extLst>
              <a:ext uri="{FF2B5EF4-FFF2-40B4-BE49-F238E27FC236}">
                <a16:creationId xmlns:a16="http://schemas.microsoft.com/office/drawing/2014/main" id="{1C5ACA0C-76AA-6E11-5E1A-9D2C7F3FFDC8}"/>
              </a:ext>
            </a:extLst>
          </p:cNvPr>
          <p:cNvSpPr>
            <a:spLocks noGrp="1"/>
          </p:cNvSpPr>
          <p:nvPr>
            <p:ph type="sldNum" sz="quarter" idx="4"/>
          </p:nvPr>
        </p:nvSpPr>
        <p:spPr/>
        <p:txBody>
          <a:bodyPr/>
          <a:lstStyle/>
          <a:p>
            <a:fld id="{74438B1A-AF1B-4C8B-993E-1BADE62A2451}" type="slidenum">
              <a:rPr lang="en-US" smtClean="0"/>
              <a:pPr/>
              <a:t>27</a:t>
            </a:fld>
            <a:endParaRPr lang="en-US"/>
          </a:p>
        </p:txBody>
      </p:sp>
    </p:spTree>
    <p:custDataLst>
      <p:tags r:id="rId1"/>
    </p:custDataLst>
    <p:extLst>
      <p:ext uri="{BB962C8B-B14F-4D97-AF65-F5344CB8AC3E}">
        <p14:creationId xmlns:p14="http://schemas.microsoft.com/office/powerpoint/2010/main" val="6329289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7E342-0B7C-C0D9-4273-8C36A5EE1069}"/>
              </a:ext>
            </a:extLst>
          </p:cNvPr>
          <p:cNvSpPr>
            <a:spLocks noGrp="1"/>
          </p:cNvSpPr>
          <p:nvPr>
            <p:ph type="title"/>
          </p:nvPr>
        </p:nvSpPr>
        <p:spPr/>
        <p:txBody>
          <a:bodyPr/>
          <a:lstStyle/>
          <a:p>
            <a:r>
              <a:rPr lang="en-US" sz="3600">
                <a:solidFill>
                  <a:schemeClr val="tx1"/>
                </a:solidFill>
              </a:rPr>
              <a:t>Sport pilot certificate privileges </a:t>
            </a:r>
          </a:p>
        </p:txBody>
      </p:sp>
      <p:sp>
        <p:nvSpPr>
          <p:cNvPr id="3" name="Content Placeholder 2">
            <a:extLst>
              <a:ext uri="{FF2B5EF4-FFF2-40B4-BE49-F238E27FC236}">
                <a16:creationId xmlns:a16="http://schemas.microsoft.com/office/drawing/2014/main" id="{D662243E-4E9F-789F-72DF-0A915E77E630}"/>
              </a:ext>
            </a:extLst>
          </p:cNvPr>
          <p:cNvSpPr>
            <a:spLocks noGrp="1"/>
          </p:cNvSpPr>
          <p:nvPr>
            <p:ph idx="1"/>
          </p:nvPr>
        </p:nvSpPr>
        <p:spPr>
          <a:xfrm>
            <a:off x="505952" y="1170433"/>
            <a:ext cx="8050213" cy="4728718"/>
          </a:xfrm>
        </p:spPr>
        <p:txBody>
          <a:bodyPr/>
          <a:lstStyle/>
          <a:p>
            <a:r>
              <a:rPr lang="en-US" b="0"/>
              <a:t>Airplane single engine land or sea class </a:t>
            </a:r>
          </a:p>
          <a:p>
            <a:r>
              <a:rPr lang="en-US" b="0"/>
              <a:t>Glider category </a:t>
            </a:r>
          </a:p>
          <a:p>
            <a:r>
              <a:rPr lang="en-US" b="0"/>
              <a:t>Rotorcraft gyroplane  </a:t>
            </a:r>
          </a:p>
          <a:p>
            <a:r>
              <a:rPr lang="en-US" b="0"/>
              <a:t>Lighter-than-air airship </a:t>
            </a:r>
          </a:p>
          <a:p>
            <a:r>
              <a:rPr lang="en-US" b="0"/>
              <a:t>Lighter-than-air balloon </a:t>
            </a:r>
          </a:p>
          <a:p>
            <a:r>
              <a:rPr lang="en-US" b="0"/>
              <a:t>Powered parachute </a:t>
            </a:r>
          </a:p>
          <a:p>
            <a:r>
              <a:rPr lang="en-US" b="0"/>
              <a:t>Weight Shift Control</a:t>
            </a:r>
          </a:p>
          <a:p>
            <a:r>
              <a:rPr lang="en-US" b="0"/>
              <a:t>Rotorcraft Helicopter with simplified flight controls designation only</a:t>
            </a:r>
          </a:p>
        </p:txBody>
      </p:sp>
      <p:sp>
        <p:nvSpPr>
          <p:cNvPr id="4" name="Slide Number Placeholder 3">
            <a:extLst>
              <a:ext uri="{FF2B5EF4-FFF2-40B4-BE49-F238E27FC236}">
                <a16:creationId xmlns:a16="http://schemas.microsoft.com/office/drawing/2014/main" id="{E15B7715-7E95-E5B0-888B-128216B779C7}"/>
              </a:ext>
            </a:extLst>
          </p:cNvPr>
          <p:cNvSpPr>
            <a:spLocks noGrp="1"/>
          </p:cNvSpPr>
          <p:nvPr>
            <p:ph type="sldNum" sz="quarter" idx="4"/>
          </p:nvPr>
        </p:nvSpPr>
        <p:spPr/>
        <p:txBody>
          <a:bodyPr/>
          <a:lstStyle/>
          <a:p>
            <a:fld id="{74438B1A-AF1B-4C8B-993E-1BADE62A2451}" type="slidenum">
              <a:rPr lang="en-US" smtClean="0"/>
              <a:pPr/>
              <a:t>28</a:t>
            </a:fld>
            <a:endParaRPr lang="en-US"/>
          </a:p>
        </p:txBody>
      </p:sp>
    </p:spTree>
    <p:custDataLst>
      <p:tags r:id="rId1"/>
    </p:custDataLst>
    <p:extLst>
      <p:ext uri="{BB962C8B-B14F-4D97-AF65-F5344CB8AC3E}">
        <p14:creationId xmlns:p14="http://schemas.microsoft.com/office/powerpoint/2010/main" val="3005819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34F1A-2AEE-ED7E-C1B3-282CA0CFE3DB}"/>
              </a:ext>
            </a:extLst>
          </p:cNvPr>
          <p:cNvSpPr>
            <a:spLocks noGrp="1"/>
          </p:cNvSpPr>
          <p:nvPr>
            <p:ph type="title"/>
          </p:nvPr>
        </p:nvSpPr>
        <p:spPr/>
        <p:txBody>
          <a:bodyPr/>
          <a:lstStyle/>
          <a:p>
            <a:r>
              <a:rPr lang="en-US" sz="3600">
                <a:solidFill>
                  <a:schemeClr val="tx1"/>
                </a:solidFill>
              </a:rPr>
              <a:t>Sport pilot certificate privileges </a:t>
            </a:r>
          </a:p>
        </p:txBody>
      </p:sp>
      <p:sp>
        <p:nvSpPr>
          <p:cNvPr id="3" name="Content Placeholder 2">
            <a:extLst>
              <a:ext uri="{FF2B5EF4-FFF2-40B4-BE49-F238E27FC236}">
                <a16:creationId xmlns:a16="http://schemas.microsoft.com/office/drawing/2014/main" id="{8D43A0BF-2727-7482-08C9-C3778CECABC6}"/>
              </a:ext>
            </a:extLst>
          </p:cNvPr>
          <p:cNvSpPr>
            <a:spLocks noGrp="1"/>
          </p:cNvSpPr>
          <p:nvPr>
            <p:ph idx="1"/>
          </p:nvPr>
        </p:nvSpPr>
        <p:spPr/>
        <p:txBody>
          <a:bodyPr/>
          <a:lstStyle/>
          <a:p>
            <a:r>
              <a:rPr lang="en-US" b="0"/>
              <a:t>No powered-lift sport pilot privilege was created. </a:t>
            </a:r>
          </a:p>
          <a:p>
            <a:endParaRPr lang="en-US" b="0"/>
          </a:p>
          <a:p>
            <a:r>
              <a:rPr lang="en-US" b="0"/>
              <a:t>What is simplified flight controls (SFC)?  This will be determined by AIR during aircraft certification.  As of today, there are no aircraft certified with such designation and no determination has been made on what SFC will look like. </a:t>
            </a:r>
          </a:p>
          <a:p>
            <a:pPr marL="0" indent="0">
              <a:buNone/>
            </a:pPr>
            <a:endParaRPr lang="en-US"/>
          </a:p>
        </p:txBody>
      </p:sp>
      <p:sp>
        <p:nvSpPr>
          <p:cNvPr id="4" name="Slide Number Placeholder 3">
            <a:extLst>
              <a:ext uri="{FF2B5EF4-FFF2-40B4-BE49-F238E27FC236}">
                <a16:creationId xmlns:a16="http://schemas.microsoft.com/office/drawing/2014/main" id="{1D7F34A2-FEC3-CC36-E3A4-C4CE83356A14}"/>
              </a:ext>
            </a:extLst>
          </p:cNvPr>
          <p:cNvSpPr>
            <a:spLocks noGrp="1"/>
          </p:cNvSpPr>
          <p:nvPr>
            <p:ph type="sldNum" sz="quarter" idx="4"/>
          </p:nvPr>
        </p:nvSpPr>
        <p:spPr/>
        <p:txBody>
          <a:bodyPr/>
          <a:lstStyle/>
          <a:p>
            <a:fld id="{74438B1A-AF1B-4C8B-993E-1BADE62A2451}" type="slidenum">
              <a:rPr lang="en-US" smtClean="0"/>
              <a:pPr/>
              <a:t>29</a:t>
            </a:fld>
            <a:endParaRPr lang="en-US"/>
          </a:p>
        </p:txBody>
      </p:sp>
    </p:spTree>
    <p:custDataLst>
      <p:tags r:id="rId1"/>
    </p:custDataLst>
    <p:extLst>
      <p:ext uri="{BB962C8B-B14F-4D97-AF65-F5344CB8AC3E}">
        <p14:creationId xmlns:p14="http://schemas.microsoft.com/office/powerpoint/2010/main" val="243401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3</a:t>
            </a:fld>
            <a:endParaRPr lang="en-US"/>
          </a:p>
        </p:txBody>
      </p:sp>
      <p:sp>
        <p:nvSpPr>
          <p:cNvPr id="3" name="Title 2"/>
          <p:cNvSpPr>
            <a:spLocks noGrp="1"/>
          </p:cNvSpPr>
          <p:nvPr>
            <p:ph type="title"/>
          </p:nvPr>
        </p:nvSpPr>
        <p:spPr>
          <a:xfrm>
            <a:off x="799695" y="186070"/>
            <a:ext cx="8050213" cy="1176741"/>
          </a:xfrm>
        </p:spPr>
        <p:txBody>
          <a:bodyPr/>
          <a:lstStyle/>
          <a:p>
            <a:r>
              <a:rPr lang="en-US" sz="2800">
                <a:solidFill>
                  <a:schemeClr val="tx1"/>
                </a:solidFill>
                <a:latin typeface="Calibri" panose="020F0502020204030204" pitchFamily="34" charset="0"/>
                <a:ea typeface="Calibri" panose="020F0502020204030204" pitchFamily="34" charset="0"/>
                <a:cs typeface="Times New Roman" panose="02020603050405020304" pitchFamily="18" charset="0"/>
              </a:rPr>
              <a:t>MOSAIC Final Rule </a:t>
            </a:r>
            <a:r>
              <a:rPr lang="en-US" sz="2800" u="sng">
                <a:solidFill>
                  <a:schemeClr val="tx1"/>
                </a:solidFill>
                <a:latin typeface="Calibri" panose="020F0502020204030204" pitchFamily="34" charset="0"/>
                <a:ea typeface="Calibri" panose="020F0502020204030204" pitchFamily="34" charset="0"/>
                <a:cs typeface="Times New Roman" panose="02020603050405020304" pitchFamily="18" charset="0"/>
              </a:rPr>
              <a:t>Pilot</a:t>
            </a:r>
            <a:r>
              <a:rPr lang="en-US" sz="2800">
                <a:solidFill>
                  <a:schemeClr val="tx1"/>
                </a:solidFill>
                <a:latin typeface="Calibri" panose="020F0502020204030204" pitchFamily="34" charset="0"/>
                <a:ea typeface="Calibri" panose="020F0502020204030204" pitchFamily="34" charset="0"/>
                <a:cs typeface="Times New Roman" panose="02020603050405020304" pitchFamily="18" charset="0"/>
              </a:rPr>
              <a:t> Certification Provisions </a:t>
            </a:r>
            <a:br>
              <a:rPr lang="en-US" sz="280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n-US" sz="2800">
                <a:solidFill>
                  <a:schemeClr val="tx1"/>
                </a:solidFill>
                <a:latin typeface="Calibri" panose="020F0502020204030204" pitchFamily="34" charset="0"/>
                <a:ea typeface="Calibri" panose="020F0502020204030204" pitchFamily="34" charset="0"/>
                <a:cs typeface="Times New Roman" panose="02020603050405020304" pitchFamily="18" charset="0"/>
              </a:rPr>
              <a:t>(14 CFR Part 61)</a:t>
            </a:r>
            <a:endParaRPr lang="en-US" sz="2800">
              <a:solidFill>
                <a:schemeClr val="tx1"/>
              </a:solidFill>
            </a:endParaRPr>
          </a:p>
        </p:txBody>
      </p:sp>
      <p:sp>
        <p:nvSpPr>
          <p:cNvPr id="5" name="Content Placeholder 4"/>
          <p:cNvSpPr>
            <a:spLocks noGrp="1"/>
          </p:cNvSpPr>
          <p:nvPr>
            <p:ph idx="1"/>
          </p:nvPr>
        </p:nvSpPr>
        <p:spPr>
          <a:xfrm>
            <a:off x="799695" y="1359410"/>
            <a:ext cx="8050213" cy="4480673"/>
          </a:xfrm>
        </p:spPr>
        <p:txBody>
          <a:bodyPr/>
          <a:lstStyle/>
          <a:p>
            <a:pPr>
              <a:lnSpc>
                <a:spcPct val="107000"/>
              </a:lnSpc>
              <a:spcBef>
                <a:spcPts val="0"/>
              </a:spcBef>
              <a:spcAft>
                <a:spcPts val="800"/>
              </a:spcAft>
            </a:pPr>
            <a:r>
              <a:rPr lang="en-US" sz="2000" b="0" u="none" strike="noStrike" kern="0">
                <a:effectLst/>
              </a:rPr>
              <a:t>This rule separates </a:t>
            </a:r>
            <a:r>
              <a:rPr lang="en-US" sz="2000" b="0"/>
              <a:t>light sport category aircraft</a:t>
            </a:r>
            <a:r>
              <a:rPr lang="en-US" sz="2000" b="0" u="none" strike="noStrike" kern="0">
                <a:effectLst/>
              </a:rPr>
              <a:t> certification requirements from </a:t>
            </a:r>
            <a:r>
              <a:rPr lang="en-US" sz="2000" b="0"/>
              <a:t>the sport pilot</a:t>
            </a:r>
            <a:r>
              <a:rPr lang="en-US" sz="2000" b="0" u="none" strike="noStrike" kern="0">
                <a:effectLst/>
              </a:rPr>
              <a:t> certification requirements and removes the former § 1.1 light-sport aircraft definition. </a:t>
            </a:r>
          </a:p>
          <a:p>
            <a:pPr>
              <a:lnSpc>
                <a:spcPct val="107000"/>
              </a:lnSpc>
              <a:spcBef>
                <a:spcPts val="0"/>
              </a:spcBef>
              <a:spcAft>
                <a:spcPts val="800"/>
              </a:spcAft>
            </a:pPr>
            <a:endParaRPr lang="en-US" sz="2000" b="0">
              <a:effectLst/>
              <a:ea typeface="Calibri" panose="020F0502020204030204" pitchFamily="34" charset="0"/>
            </a:endParaRPr>
          </a:p>
          <a:p>
            <a:pPr>
              <a:lnSpc>
                <a:spcPct val="107000"/>
              </a:lnSpc>
              <a:spcBef>
                <a:spcPts val="0"/>
              </a:spcBef>
              <a:spcAft>
                <a:spcPts val="800"/>
              </a:spcAft>
            </a:pPr>
            <a:r>
              <a:rPr lang="en-US" sz="2000" b="0">
                <a:effectLst/>
                <a:ea typeface="Calibri"/>
              </a:rPr>
              <a:t>Additionally, the rule expands what aircraft sport pilots can operate and adds operational privileges that require additional training and qualification. </a:t>
            </a:r>
            <a:endParaRPr lang="en-US" sz="2000" b="0">
              <a:effectLst/>
              <a:ea typeface="Calibri"/>
              <a:cs typeface="Arial"/>
            </a:endParaRPr>
          </a:p>
          <a:p>
            <a:pPr marL="0" indent="0">
              <a:lnSpc>
                <a:spcPct val="107000"/>
              </a:lnSpc>
              <a:spcBef>
                <a:spcPts val="0"/>
              </a:spcBef>
              <a:spcAft>
                <a:spcPts val="800"/>
              </a:spcAft>
              <a:buNone/>
            </a:pPr>
            <a:endParaRPr lang="en-US" sz="2000" b="0">
              <a:effectLst/>
              <a:ea typeface="Calibri" panose="020F0502020204030204" pitchFamily="34" charset="0"/>
            </a:endParaRPr>
          </a:p>
          <a:p>
            <a:pPr>
              <a:lnSpc>
                <a:spcPct val="107000"/>
              </a:lnSpc>
              <a:spcBef>
                <a:spcPts val="0"/>
              </a:spcBef>
              <a:spcAft>
                <a:spcPts val="800"/>
              </a:spcAft>
            </a:pPr>
            <a:r>
              <a:rPr lang="en-US" sz="2000" b="0">
                <a:ea typeface="Calibri"/>
              </a:rPr>
              <a:t>T</a:t>
            </a:r>
            <a:r>
              <a:rPr lang="en-US" sz="2000" b="0">
                <a:effectLst/>
                <a:ea typeface="Calibri"/>
              </a:rPr>
              <a:t>he rule also adds make and </a:t>
            </a:r>
            <a:r>
              <a:rPr lang="en-US" sz="2000" b="0">
                <a:ea typeface="Calibri"/>
              </a:rPr>
              <a:t>model specific </a:t>
            </a:r>
            <a:r>
              <a:rPr lang="en-US" sz="2000" b="0">
                <a:effectLst/>
                <a:ea typeface="Calibri"/>
              </a:rPr>
              <a:t>training and endorsement requirements for pilots seeking to act as PIC of </a:t>
            </a:r>
            <a:r>
              <a:rPr lang="en-US" sz="2000" b="0">
                <a:ea typeface="Calibri"/>
              </a:rPr>
              <a:t> aircraft with the simplified flight controls designation. </a:t>
            </a:r>
            <a:endParaRPr lang="en-US" sz="2000" b="0">
              <a:effectLst/>
              <a:ea typeface="Calibri"/>
              <a:cs typeface="Arial"/>
            </a:endParaRPr>
          </a:p>
          <a:p>
            <a:endParaRPr 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28625" y="502160"/>
            <a:ext cx="8472488" cy="609600"/>
          </a:xfrm>
        </p:spPr>
        <p:txBody>
          <a:bodyPr/>
          <a:lstStyle/>
          <a:p>
            <a:r>
              <a:rPr lang="en-US" sz="2400">
                <a:solidFill>
                  <a:schemeClr val="tx1"/>
                </a:solidFill>
              </a:rPr>
              <a:t>New Sport Pilot Rotorcraft-Helicopter Privilege</a:t>
            </a:r>
          </a:p>
        </p:txBody>
      </p:sp>
      <p:sp>
        <p:nvSpPr>
          <p:cNvPr id="80899" name="Rectangle 3"/>
          <p:cNvSpPr>
            <a:spLocks noGrp="1" noChangeArrowheads="1"/>
          </p:cNvSpPr>
          <p:nvPr>
            <p:ph idx="1"/>
          </p:nvPr>
        </p:nvSpPr>
        <p:spPr>
          <a:xfrm>
            <a:off x="428625" y="1248024"/>
            <a:ext cx="8050213" cy="4094322"/>
          </a:xfrm>
        </p:spPr>
        <p:txBody>
          <a:bodyPr/>
          <a:lstStyle/>
          <a:p>
            <a:pPr marL="0" indent="0">
              <a:buNone/>
            </a:pPr>
            <a:r>
              <a:rPr lang="en-US" sz="2000">
                <a:ea typeface="Calibri"/>
                <a:cs typeface="Times New Roman"/>
              </a:rPr>
              <a:t>New Sport Pilot Helicopter Privilege with Simplified Flight Controls Design Requirement </a:t>
            </a:r>
          </a:p>
          <a:p>
            <a:pPr marL="0" indent="0">
              <a:buNone/>
            </a:pPr>
            <a:endParaRPr lang="en-US" sz="2000">
              <a:ea typeface="Calibri" panose="020F0502020204030204" pitchFamily="34" charset="0"/>
              <a:cs typeface="Times New Roman" panose="02020603050405020304" pitchFamily="18" charset="0"/>
            </a:endParaRPr>
          </a:p>
          <a:p>
            <a:r>
              <a:rPr lang="en-US" sz="2000" b="0">
                <a:ea typeface="Calibri"/>
                <a:cs typeface="Times New Roman"/>
              </a:rPr>
              <a:t>Allows sport pilots to obtain a rotorcraft helicopter privilege but restricted to those equipped with simplified flight controls.</a:t>
            </a:r>
            <a:r>
              <a:rPr lang="en-US" sz="2000" b="0" i="1">
                <a:ea typeface="Calibri"/>
                <a:cs typeface="Times New Roman"/>
              </a:rPr>
              <a:t> </a:t>
            </a:r>
          </a:p>
          <a:p>
            <a:pPr marL="0" indent="0">
              <a:buNone/>
            </a:pPr>
            <a:endParaRPr lang="en-US" sz="2000" b="0">
              <a:ea typeface="Calibri" panose="020F0502020204030204" pitchFamily="34" charset="0"/>
              <a:cs typeface="Times New Roman" panose="02020603050405020304" pitchFamily="18" charset="0"/>
            </a:endParaRPr>
          </a:p>
          <a:p>
            <a:r>
              <a:rPr lang="en-US" sz="2000" b="0">
                <a:ea typeface="Calibri"/>
                <a:cs typeface="Times New Roman"/>
              </a:rPr>
              <a:t>New requirements for flight instructors with a sport pilot rating (Subpart K) seeking to conduct training in helicopters with simplified flight controls.</a:t>
            </a:r>
            <a:endParaRPr lang="en-US" sz="2000" b="0">
              <a:solidFill>
                <a:srgbClr val="1D2F68"/>
              </a:solidFill>
              <a:ea typeface="Calibri"/>
              <a:cs typeface="Times New Roman"/>
            </a:endParaRPr>
          </a:p>
          <a:p>
            <a:pPr marL="0" indent="0">
              <a:buNone/>
            </a:pPr>
            <a:br>
              <a:rPr lang="en-US" sz="2000" b="0">
                <a:ea typeface="Calibri" panose="020F0502020204030204" pitchFamily="34" charset="0"/>
                <a:cs typeface="Times New Roman" panose="02020603050405020304" pitchFamily="18" charset="0"/>
              </a:rPr>
            </a:br>
            <a:r>
              <a:rPr lang="en-US" sz="2000" b="0">
                <a:ea typeface="Calibri"/>
                <a:cs typeface="Calibri"/>
              </a:rPr>
              <a:t>Regulations: </a:t>
            </a:r>
            <a:r>
              <a:rPr lang="en-US" sz="2000" b="0">
                <a:ea typeface="Calibri"/>
                <a:cs typeface="Times New Roman"/>
              </a:rPr>
              <a:t>§ 61.311, § 61.313(a)(9), § 61.409, § 61.411(h) </a:t>
            </a: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br>
              <a:rPr lang="en-US" sz="2000" b="0"/>
            </a:br>
            <a:br>
              <a:rPr lang="en-US" sz="2000"/>
            </a:br>
            <a:endParaRPr lang="en-US" sz="2000" b="0">
              <a:solidFill>
                <a:srgbClr val="1D2F68"/>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30</a:t>
            </a:fld>
            <a:endParaRPr lang="en-US"/>
          </a:p>
        </p:txBody>
      </p:sp>
    </p:spTree>
    <p:custDataLst>
      <p:tags r:id="rId1"/>
    </p:custDataLst>
    <p:extLst>
      <p:ext uri="{BB962C8B-B14F-4D97-AF65-F5344CB8AC3E}">
        <p14:creationId xmlns:p14="http://schemas.microsoft.com/office/powerpoint/2010/main" val="4156304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12595" y="384862"/>
            <a:ext cx="8551184" cy="1074410"/>
          </a:xfrm>
        </p:spPr>
        <p:txBody>
          <a:bodyPr/>
          <a:lstStyle/>
          <a:p>
            <a:r>
              <a:rPr lang="en-US" sz="2400">
                <a:solidFill>
                  <a:schemeClr val="tx1"/>
                </a:solidFill>
              </a:rPr>
              <a:t>Practical Test Required When Adding an Airplane or Helicopter Privilege</a:t>
            </a:r>
          </a:p>
        </p:txBody>
      </p:sp>
      <p:sp>
        <p:nvSpPr>
          <p:cNvPr id="80899" name="Rectangle 3"/>
          <p:cNvSpPr>
            <a:spLocks noGrp="1" noChangeArrowheads="1"/>
          </p:cNvSpPr>
          <p:nvPr>
            <p:ph idx="1"/>
          </p:nvPr>
        </p:nvSpPr>
        <p:spPr>
          <a:xfrm>
            <a:off x="412595" y="1459272"/>
            <a:ext cx="8128909" cy="3696458"/>
          </a:xfrm>
        </p:spPr>
        <p:txBody>
          <a:bodyPr/>
          <a:lstStyle/>
          <a:p>
            <a:r>
              <a:rPr lang="en-US" sz="2000" b="0">
                <a:ea typeface="Calibri" panose="020F0502020204030204" pitchFamily="34" charset="0"/>
                <a:cs typeface="Times New Roman" panose="02020603050405020304" pitchFamily="18" charset="0"/>
              </a:rPr>
              <a:t>A sport pilot “proficiency check” can no longer be used to add an airplane (or new helicopter) privilege to an existing sport (or higher grade) pilot certificate. </a:t>
            </a:r>
          </a:p>
          <a:p>
            <a:pPr marL="0" indent="0">
              <a:buNone/>
            </a:pPr>
            <a:endParaRPr lang="en-US" sz="2000" b="0">
              <a:ea typeface="Calibri" panose="020F0502020204030204" pitchFamily="34" charset="0"/>
              <a:cs typeface="Times New Roman" panose="02020603050405020304" pitchFamily="18" charset="0"/>
            </a:endParaRPr>
          </a:p>
          <a:p>
            <a:r>
              <a:rPr lang="en-US" sz="2000" b="0">
                <a:ea typeface="Calibri" panose="020F0502020204030204" pitchFamily="34" charset="0"/>
                <a:cs typeface="Times New Roman" panose="02020603050405020304" pitchFamily="18" charset="0"/>
              </a:rPr>
              <a:t>The FAA now requires sport pilots and flight instructors with a sport pilot rating seeking to add an airplane (or new helicopter privilege) to their existing pilot or flight instructor certificate to successfully accomplish a practical test with a designated pilot examiner. </a:t>
            </a: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r>
              <a:rPr lang="en-US" sz="2000" b="0">
                <a:ea typeface="Calibri" panose="020F0502020204030204" pitchFamily="34" charset="0"/>
                <a:cs typeface="Calibri" panose="020F0502020204030204" pitchFamily="34" charset="0"/>
              </a:rPr>
              <a:t>Regulations: </a:t>
            </a:r>
            <a:r>
              <a:rPr lang="en-US" sz="2000" b="0">
                <a:ea typeface="Calibri" panose="020F0502020204030204" pitchFamily="34" charset="0"/>
                <a:cs typeface="Times New Roman" panose="02020603050405020304" pitchFamily="18" charset="0"/>
              </a:rPr>
              <a:t>§ 61.321(b), § 61.419(e)</a:t>
            </a:r>
          </a:p>
          <a:p>
            <a:pPr marL="0" indent="0">
              <a:buNone/>
            </a:pPr>
            <a:br>
              <a:rPr lang="en-US" sz="2000" b="0">
                <a:ea typeface="Calibri" panose="020F0502020204030204" pitchFamily="34" charset="0"/>
                <a:cs typeface="Calibri" panose="020F0502020204030204" pitchFamily="34" charset="0"/>
              </a:rPr>
            </a:b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br>
              <a:rPr lang="en-US" sz="2000" b="0">
                <a:solidFill>
                  <a:srgbClr val="1D2F68"/>
                </a:solidFill>
              </a:rPr>
            </a:br>
            <a:endParaRPr lang="en-US" sz="2000" b="0">
              <a:solidFill>
                <a:srgbClr val="1D2F68"/>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31</a:t>
            </a:fld>
            <a:endParaRPr lang="en-US"/>
          </a:p>
        </p:txBody>
      </p:sp>
    </p:spTree>
    <p:custDataLst>
      <p:tags r:id="rId1"/>
    </p:custDataLst>
    <p:extLst>
      <p:ext uri="{BB962C8B-B14F-4D97-AF65-F5344CB8AC3E}">
        <p14:creationId xmlns:p14="http://schemas.microsoft.com/office/powerpoint/2010/main" val="3017995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3D2D1-D26C-C11B-E927-AE47F626D884}"/>
              </a:ext>
            </a:extLst>
          </p:cNvPr>
          <p:cNvSpPr>
            <a:spLocks noGrp="1"/>
          </p:cNvSpPr>
          <p:nvPr>
            <p:ph type="title"/>
          </p:nvPr>
        </p:nvSpPr>
        <p:spPr>
          <a:xfrm>
            <a:off x="428625" y="427614"/>
            <a:ext cx="8472488" cy="1059770"/>
          </a:xfrm>
        </p:spPr>
        <p:txBody>
          <a:bodyPr/>
          <a:lstStyle/>
          <a:p>
            <a:r>
              <a:rPr kumimoji="0" lang="en-US" sz="2400" b="1" i="0" u="none" strike="noStrike" kern="0" cap="none" spc="0" normalizeH="0" baseline="0" noProof="0">
                <a:ln>
                  <a:noFill/>
                </a:ln>
                <a:solidFill>
                  <a:srgbClr val="000000"/>
                </a:solidFill>
                <a:effectLst/>
                <a:uLnTx/>
                <a:uFillTx/>
                <a:latin typeface="Arial"/>
                <a:ea typeface="+mj-ea"/>
                <a:cs typeface="+mj-cs"/>
              </a:rPr>
              <a:t>Simplified Flight Controls Model-Specific Training and Instructor Endorsement Requirement</a:t>
            </a:r>
            <a:endParaRPr lang="en-US"/>
          </a:p>
        </p:txBody>
      </p:sp>
      <p:sp>
        <p:nvSpPr>
          <p:cNvPr id="3" name="Content Placeholder 2">
            <a:extLst>
              <a:ext uri="{FF2B5EF4-FFF2-40B4-BE49-F238E27FC236}">
                <a16:creationId xmlns:a16="http://schemas.microsoft.com/office/drawing/2014/main" id="{5F6E1F64-A7A5-6053-D915-AD461BD316AC}"/>
              </a:ext>
            </a:extLst>
          </p:cNvPr>
          <p:cNvSpPr>
            <a:spLocks noGrp="1"/>
          </p:cNvSpPr>
          <p:nvPr>
            <p:ph idx="1"/>
          </p:nvPr>
        </p:nvSpPr>
        <p:spPr>
          <a:xfrm>
            <a:off x="428625" y="1878270"/>
            <a:ext cx="8050213" cy="3979244"/>
          </a:xfrm>
        </p:spPr>
        <p:txBody>
          <a:bodyPr/>
          <a:lstStyle/>
          <a:p>
            <a:pPr marL="0" indent="0">
              <a:buNone/>
              <a:defRPr/>
            </a:pPr>
            <a:r>
              <a:rPr kumimoji="0" lang="en-US" sz="2000" b="0" i="0" u="none" strike="noStrike" kern="0" cap="none" spc="0" normalizeH="0" baseline="0" noProof="0">
                <a:ln>
                  <a:noFill/>
                </a:ln>
                <a:solidFill>
                  <a:srgbClr val="000000"/>
                </a:solidFill>
                <a:effectLst/>
                <a:uLnTx/>
                <a:uFillTx/>
                <a:latin typeface="Arial"/>
                <a:ea typeface="+mn-ea"/>
                <a:cs typeface="+mn-cs"/>
              </a:rPr>
              <a:t>Pilots seeking to act as PIC of an aircraft with a simplified flight controls designation must obtain model-specific training and </a:t>
            </a:r>
            <a:r>
              <a:rPr lang="en-US" sz="2000" b="0">
                <a:solidFill>
                  <a:srgbClr val="000000"/>
                </a:solidFill>
                <a:latin typeface="Arial"/>
              </a:rPr>
              <a:t>a qualifying instructor</a:t>
            </a:r>
            <a:r>
              <a:rPr kumimoji="0" lang="en-US" sz="2000" b="0" i="0" u="none" strike="noStrike" kern="0" cap="none" spc="0" normalizeH="0" baseline="0" noProof="0">
                <a:ln>
                  <a:noFill/>
                </a:ln>
                <a:solidFill>
                  <a:srgbClr val="000000"/>
                </a:solidFill>
                <a:effectLst/>
                <a:uLnTx/>
                <a:uFillTx/>
                <a:latin typeface="Arial"/>
                <a:ea typeface="+mn-ea"/>
                <a:cs typeface="+mn-cs"/>
              </a:rPr>
              <a:t> endorsement for each specific make and model aircraft. </a:t>
            </a:r>
            <a:r>
              <a:rPr lang="en-US" sz="2000" b="0">
                <a:solidFill>
                  <a:srgbClr val="000000"/>
                </a:solidFill>
                <a:latin typeface="Arial"/>
              </a:rPr>
              <a:t>Pilots</a:t>
            </a:r>
            <a:r>
              <a:rPr kumimoji="0" lang="en-US" sz="2000" b="0" i="0" u="none" strike="noStrike" kern="0" cap="none" spc="0" normalizeH="0" baseline="0" noProof="0">
                <a:ln>
                  <a:noFill/>
                </a:ln>
                <a:solidFill>
                  <a:srgbClr val="000000"/>
                </a:solidFill>
                <a:effectLst/>
                <a:uLnTx/>
                <a:uFillTx/>
                <a:latin typeface="Arial"/>
                <a:ea typeface="+mn-ea"/>
                <a:cs typeface="+mn-cs"/>
              </a:rPr>
              <a:t> must already have the appropriate category and class rating or privilege</a:t>
            </a:r>
            <a:r>
              <a:rPr lang="en-US" sz="2000" b="0">
                <a:solidFill>
                  <a:srgbClr val="000000"/>
                </a:solidFill>
                <a:latin typeface="Arial"/>
              </a:rPr>
              <a:t> before obtaining the simplified flight controls instructor qualifying endorsement</a:t>
            </a:r>
            <a:r>
              <a:rPr kumimoji="0" lang="en-US" sz="2000" b="0" i="0" u="none" strike="noStrike" kern="0" cap="none" spc="0" normalizeH="0" baseline="0" noProof="0">
                <a:ln>
                  <a:noFill/>
                </a:ln>
                <a:solidFill>
                  <a:srgbClr val="000000"/>
                </a:solidFill>
                <a:effectLst/>
                <a:uLnTx/>
                <a:uFillTx/>
                <a:latin typeface="Arial"/>
                <a:ea typeface="+mn-ea"/>
                <a:cs typeface="+mn-cs"/>
              </a:rPr>
              <a:t>.</a:t>
            </a:r>
            <a:br>
              <a:rPr kumimoji="0" lang="en-US" sz="2000" b="0" i="0" u="none" strike="noStrike" kern="0" cap="none" spc="0" normalizeH="0" baseline="0" noProof="0">
                <a:ln>
                  <a:noFill/>
                </a:ln>
                <a:solidFill>
                  <a:srgbClr val="000000"/>
                </a:solidFill>
                <a:effectLst/>
                <a:uLnTx/>
                <a:uFillTx/>
                <a:latin typeface="Arial"/>
                <a:ea typeface="+mn-ea"/>
                <a:cs typeface="+mn-cs"/>
              </a:rPr>
            </a:br>
            <a:br>
              <a:rPr kumimoji="0" lang="en-US" sz="2000" b="0" i="0" u="none" strike="noStrike" kern="0" cap="none" spc="0" normalizeH="0" baseline="0" noProof="0">
                <a:ln>
                  <a:noFill/>
                </a:ln>
                <a:solidFill>
                  <a:srgbClr val="000000"/>
                </a:solidFill>
                <a:effectLst/>
                <a:uLnTx/>
                <a:uFillTx/>
                <a:latin typeface="Arial"/>
                <a:ea typeface="+mn-ea"/>
                <a:cs typeface="+mn-cs"/>
              </a:rPr>
            </a:br>
            <a:r>
              <a:rPr kumimoji="0" lang="en-US" sz="2000" b="0" i="0" u="none" strike="noStrike" kern="0" cap="none" spc="0" normalizeH="0" baseline="0" noProof="0">
                <a:ln>
                  <a:noFill/>
                </a:ln>
                <a:solidFill>
                  <a:srgbClr val="000000"/>
                </a:solidFill>
                <a:effectLst/>
                <a:uLnTx/>
                <a:uFillTx/>
                <a:latin typeface="Arial"/>
                <a:ea typeface="Calibri"/>
                <a:cs typeface="Calibri"/>
              </a:rPr>
              <a:t>Regulation: </a:t>
            </a:r>
            <a:r>
              <a:rPr kumimoji="0" lang="en-US" sz="2000" b="0" i="0" u="none" strike="noStrike" kern="0" cap="none" spc="0" normalizeH="0" baseline="0" noProof="0">
                <a:ln>
                  <a:noFill/>
                </a:ln>
                <a:solidFill>
                  <a:srgbClr val="000000"/>
                </a:solidFill>
                <a:effectLst/>
                <a:uLnTx/>
                <a:uFillTx/>
                <a:latin typeface="Arial"/>
                <a:ea typeface="MS PGothic"/>
                <a:cs typeface="Arial"/>
              </a:rPr>
              <a:t>§6</a:t>
            </a:r>
            <a:r>
              <a:rPr kumimoji="0" lang="en-US" sz="2000" b="0" i="0" u="none" strike="noStrike" kern="0" cap="none" spc="0" normalizeH="0" baseline="0" noProof="0">
                <a:ln>
                  <a:noFill/>
                </a:ln>
                <a:solidFill>
                  <a:srgbClr val="000000"/>
                </a:solidFill>
                <a:effectLst/>
                <a:uLnTx/>
                <a:uFillTx/>
                <a:latin typeface="Arial"/>
                <a:ea typeface="Calibri"/>
                <a:cs typeface="Times New Roman"/>
              </a:rPr>
              <a:t>1.31(l)</a:t>
            </a:r>
            <a:br>
              <a:rPr kumimoji="0" lang="en-US" sz="2000" b="0" i="0" u="none" strike="noStrike" kern="0" cap="none" spc="0" normalizeH="0" baseline="0" noProof="0">
                <a:ln>
                  <a:noFill/>
                </a:ln>
                <a:solidFill>
                  <a:srgbClr val="000000"/>
                </a:solidFill>
                <a:effectLst/>
                <a:uLnTx/>
                <a:uFillTx/>
                <a:latin typeface="Arial"/>
                <a:ea typeface="Calibri"/>
                <a:cs typeface="Times New Roman"/>
              </a:rPr>
            </a:br>
            <a:br>
              <a:rPr kumimoji="0" lang="en-US" sz="2000" b="0" i="0" u="none" strike="noStrike" kern="0" cap="none" spc="0" normalizeH="0" baseline="0" noProof="0">
                <a:ln>
                  <a:noFill/>
                </a:ln>
                <a:solidFill>
                  <a:srgbClr val="000000"/>
                </a:solidFill>
                <a:effectLst/>
                <a:uLnTx/>
                <a:uFillTx/>
                <a:latin typeface="Arial"/>
                <a:ea typeface="Calibri"/>
                <a:cs typeface="Times New Roman"/>
              </a:rPr>
            </a:br>
            <a:br>
              <a:rPr lang="en-US" sz="2000" b="0" i="0" u="none" strike="noStrike" kern="0" cap="none" spc="0" normalizeH="0" baseline="0" noProof="0">
                <a:ln>
                  <a:noFill/>
                </a:ln>
                <a:effectLst/>
                <a:uLnTx/>
                <a:uFillTx/>
                <a:latin typeface="Arial"/>
                <a:ea typeface="Calibri" panose="020F0502020204030204" pitchFamily="34" charset="0"/>
                <a:cs typeface="Times New Roman" panose="02020603050405020304" pitchFamily="18" charset="0"/>
              </a:rPr>
            </a:br>
            <a:br>
              <a:rPr kumimoji="0" lang="en-US" sz="2000" b="0" i="0" u="none" strike="noStrike" kern="0" cap="none" spc="0" normalizeH="0" baseline="0" noProof="0">
                <a:ln>
                  <a:noFill/>
                </a:ln>
                <a:solidFill>
                  <a:srgbClr val="000000"/>
                </a:solidFill>
                <a:effectLst/>
                <a:uLnTx/>
                <a:uFillTx/>
                <a:latin typeface="Arial"/>
                <a:ea typeface="+mn-ea"/>
                <a:cs typeface="+mn-cs"/>
              </a:rPr>
            </a:br>
            <a:endParaRPr kumimoji="0" lang="en-US" sz="2000" b="0" i="0" u="none" strike="noStrike" kern="0" cap="none" spc="0" normalizeH="0" baseline="0" noProof="0">
              <a:ln>
                <a:noFill/>
              </a:ln>
              <a:solidFill>
                <a:srgbClr val="000000"/>
              </a:solidFill>
              <a:effectLst/>
              <a:uLnTx/>
              <a:uFillTx/>
              <a:latin typeface="Arial"/>
              <a:ea typeface="+mn-ea"/>
              <a:cs typeface="+mn-cs"/>
            </a:endParaRPr>
          </a:p>
          <a:p>
            <a:pPr marL="0" indent="0">
              <a:buNone/>
            </a:pPr>
            <a:endParaRPr lang="en-US"/>
          </a:p>
        </p:txBody>
      </p:sp>
      <p:sp>
        <p:nvSpPr>
          <p:cNvPr id="4" name="Slide Number Placeholder 3">
            <a:extLst>
              <a:ext uri="{FF2B5EF4-FFF2-40B4-BE49-F238E27FC236}">
                <a16:creationId xmlns:a16="http://schemas.microsoft.com/office/drawing/2014/main" id="{49003162-B062-543D-25FA-7242CF795B62}"/>
              </a:ext>
            </a:extLst>
          </p:cNvPr>
          <p:cNvSpPr>
            <a:spLocks noGrp="1"/>
          </p:cNvSpPr>
          <p:nvPr>
            <p:ph type="sldNum" sz="quarter" idx="4"/>
          </p:nvPr>
        </p:nvSpPr>
        <p:spPr/>
        <p:txBody>
          <a:bodyPr/>
          <a:lstStyle/>
          <a:p>
            <a:fld id="{74438B1A-AF1B-4C8B-993E-1BADE62A2451}" type="slidenum">
              <a:rPr lang="en-US" smtClean="0"/>
              <a:pPr/>
              <a:t>32</a:t>
            </a:fld>
            <a:endParaRPr lang="en-US"/>
          </a:p>
        </p:txBody>
      </p:sp>
    </p:spTree>
    <p:custDataLst>
      <p:tags r:id="rId1"/>
    </p:custDataLst>
    <p:extLst>
      <p:ext uri="{BB962C8B-B14F-4D97-AF65-F5344CB8AC3E}">
        <p14:creationId xmlns:p14="http://schemas.microsoft.com/office/powerpoint/2010/main" val="27169694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83766" y="449068"/>
            <a:ext cx="8575288" cy="849086"/>
          </a:xfrm>
        </p:spPr>
        <p:txBody>
          <a:bodyPr/>
          <a:lstStyle/>
          <a:p>
            <a:r>
              <a:rPr lang="en-US" sz="2400">
                <a:solidFill>
                  <a:schemeClr val="tx1"/>
                </a:solidFill>
              </a:rPr>
              <a:t>Practical Tests conducted in Aircraft with Simplified Flight Controls Designation </a:t>
            </a:r>
          </a:p>
        </p:txBody>
      </p:sp>
      <p:sp>
        <p:nvSpPr>
          <p:cNvPr id="80899" name="Rectangle 3"/>
          <p:cNvSpPr>
            <a:spLocks noGrp="1" noChangeArrowheads="1"/>
          </p:cNvSpPr>
          <p:nvPr>
            <p:ph idx="1"/>
          </p:nvPr>
        </p:nvSpPr>
        <p:spPr>
          <a:xfrm>
            <a:off x="483766" y="1521178"/>
            <a:ext cx="8375877" cy="4250357"/>
          </a:xfrm>
        </p:spPr>
        <p:txBody>
          <a:bodyPr/>
          <a:lstStyle/>
          <a:p>
            <a:pPr marL="0" lvl="0" indent="0">
              <a:buNone/>
            </a:pPr>
            <a:r>
              <a:rPr lang="en-US" sz="2000">
                <a:ea typeface="Calibri" panose="020F0502020204030204" pitchFamily="34" charset="0"/>
                <a:cs typeface="Times New Roman" panose="02020603050405020304" pitchFamily="18" charset="0"/>
              </a:rPr>
              <a:t>Testing in Simplified Flight Controls Aircraft: </a:t>
            </a:r>
            <a:r>
              <a:rPr lang="en-US" sz="2000" b="0">
                <a:ea typeface="Calibri" panose="020F0502020204030204" pitchFamily="34" charset="0"/>
                <a:cs typeface="Times New Roman" panose="02020603050405020304" pitchFamily="18" charset="0"/>
              </a:rPr>
              <a:t>Pilot applicants who complete the training and practical test in an aircraft equipped with simplified flight controls will receive a “make and model” simplified flight controls limitation on their pilot certificate. </a:t>
            </a:r>
          </a:p>
          <a:p>
            <a:pPr marL="0" lvl="0" indent="0">
              <a:buNone/>
            </a:pPr>
            <a:endParaRPr lang="en-US" sz="2000" b="0">
              <a:ea typeface="Calibri" panose="020F0502020204030204" pitchFamily="34" charset="0"/>
              <a:cs typeface="Times New Roman" panose="02020603050405020304" pitchFamily="18" charset="0"/>
            </a:endParaRPr>
          </a:p>
          <a:p>
            <a:pPr marL="0" lvl="0" indent="0">
              <a:buNone/>
            </a:pPr>
            <a:r>
              <a:rPr lang="en-US" sz="2000" b="0">
                <a:ea typeface="Calibri" panose="020F0502020204030204" pitchFamily="34" charset="0"/>
                <a:cs typeface="Calibri" panose="020F0502020204030204" pitchFamily="34" charset="0"/>
              </a:rPr>
              <a:t>Regulations: </a:t>
            </a:r>
            <a:r>
              <a:rPr lang="pt-BR" sz="2000" b="0">
                <a:ea typeface="Calibri" panose="020F0502020204030204" pitchFamily="34" charset="0"/>
                <a:cs typeface="Times New Roman" panose="02020603050405020304" pitchFamily="18" charset="0"/>
              </a:rPr>
              <a:t>§ 61.45(g)(4), § 61.45(h) </a:t>
            </a:r>
          </a:p>
          <a:p>
            <a:pPr marL="0" lvl="0" indent="0">
              <a:buNone/>
            </a:pPr>
            <a:br>
              <a:rPr lang="en-US" sz="2000" b="0">
                <a:ea typeface="Calibri" panose="020F0502020204030204" pitchFamily="34" charset="0"/>
                <a:cs typeface="Times New Roman" panose="02020603050405020304" pitchFamily="18" charset="0"/>
              </a:rPr>
            </a:br>
            <a:r>
              <a:rPr lang="en-US" sz="2000">
                <a:ea typeface="Calibri" panose="020F0502020204030204" pitchFamily="34" charset="0"/>
                <a:cs typeface="Times New Roman" panose="02020603050405020304" pitchFamily="18" charset="0"/>
              </a:rPr>
              <a:t>Note</a:t>
            </a:r>
            <a:r>
              <a:rPr lang="en-US" sz="2000" b="0">
                <a:ea typeface="Calibri" panose="020F0502020204030204" pitchFamily="34" charset="0"/>
                <a:cs typeface="Times New Roman" panose="02020603050405020304" pitchFamily="18" charset="0"/>
              </a:rPr>
              <a:t>: Pilots who are issued a category and class rating (or privilege) with a simplified flight controls make and model limitation can have that limitation removed by accomplishing an additional practical test in the same category and class of aircraft equipped with “conventional” flight controls. [§ 61.45(h)(2)] </a:t>
            </a: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endParaRPr lang="en-US" sz="2000" b="0">
              <a:solidFill>
                <a:srgbClr val="002060"/>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33</a:t>
            </a:fld>
            <a:endParaRPr lang="en-US"/>
          </a:p>
        </p:txBody>
      </p:sp>
    </p:spTree>
    <p:custDataLst>
      <p:tags r:id="rId1"/>
    </p:custDataLst>
    <p:extLst>
      <p:ext uri="{BB962C8B-B14F-4D97-AF65-F5344CB8AC3E}">
        <p14:creationId xmlns:p14="http://schemas.microsoft.com/office/powerpoint/2010/main" val="23515981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501805" y="531594"/>
            <a:ext cx="8399308" cy="1051880"/>
          </a:xfrm>
        </p:spPr>
        <p:txBody>
          <a:bodyPr/>
          <a:lstStyle/>
          <a:p>
            <a:r>
              <a:rPr lang="en-US" sz="2400">
                <a:solidFill>
                  <a:schemeClr val="tx1"/>
                </a:solidFill>
              </a:rPr>
              <a:t>Training Requirements for Pilots Seeking to Operate Another Make and Model of Aircraft with a Simplified Flight Controls </a:t>
            </a:r>
          </a:p>
        </p:txBody>
      </p:sp>
      <p:sp>
        <p:nvSpPr>
          <p:cNvPr id="80899" name="Rectangle 3"/>
          <p:cNvSpPr>
            <a:spLocks noGrp="1" noChangeArrowheads="1"/>
          </p:cNvSpPr>
          <p:nvPr>
            <p:ph idx="1"/>
          </p:nvPr>
        </p:nvSpPr>
        <p:spPr>
          <a:xfrm>
            <a:off x="501805" y="1780647"/>
            <a:ext cx="8148209" cy="3484552"/>
          </a:xfrm>
        </p:spPr>
        <p:txBody>
          <a:bodyPr/>
          <a:lstStyle/>
          <a:p>
            <a:pPr marL="0" indent="0">
              <a:buNone/>
            </a:pPr>
            <a:r>
              <a:rPr lang="en-US" sz="2000" b="0">
                <a:latin typeface="+mj-lt"/>
                <a:ea typeface="Calibri" panose="020F0502020204030204" pitchFamily="34" charset="0"/>
                <a:cs typeface="Times New Roman" panose="02020603050405020304" pitchFamily="18" charset="0"/>
              </a:rPr>
              <a:t>Pilots seeking to operate another make and model of aircraft with a simplified flight controls designation (in the same category and class) must receive additional training and an endorsement prior to operating as PIC.</a:t>
            </a:r>
            <a:br>
              <a:rPr lang="en-US" sz="2000" b="0">
                <a:latin typeface="+mj-lt"/>
                <a:ea typeface="Calibri" panose="020F0502020204030204" pitchFamily="34" charset="0"/>
                <a:cs typeface="Times New Roman" panose="02020603050405020304" pitchFamily="18" charset="0"/>
              </a:rPr>
            </a:br>
            <a:endParaRPr lang="en-US" sz="2000" b="0">
              <a:latin typeface="+mj-lt"/>
              <a:ea typeface="Calibri" panose="020F0502020204030204" pitchFamily="34" charset="0"/>
              <a:cs typeface="Times New Roman" panose="02020603050405020304" pitchFamily="18" charset="0"/>
            </a:endParaRPr>
          </a:p>
          <a:p>
            <a:pPr marL="0" indent="0">
              <a:buNone/>
            </a:pPr>
            <a:r>
              <a:rPr lang="en-US" sz="2000" b="0">
                <a:latin typeface="+mj-lt"/>
                <a:ea typeface="Calibri" panose="020F0502020204030204" pitchFamily="34" charset="0"/>
                <a:cs typeface="Calibri" panose="020F0502020204030204" pitchFamily="34" charset="0"/>
              </a:rPr>
              <a:t>Regulation: § 61.45(h)(1) </a:t>
            </a:r>
          </a:p>
          <a:p>
            <a:pPr marL="0" indent="0">
              <a:buNone/>
            </a:pPr>
            <a:endParaRPr lang="en-US" sz="2000" b="0">
              <a:latin typeface="+mj-lt"/>
              <a:ea typeface="Calibri" panose="020F0502020204030204" pitchFamily="34" charset="0"/>
              <a:cs typeface="Calibri" panose="020F0502020204030204" pitchFamily="34" charset="0"/>
            </a:endParaRPr>
          </a:p>
          <a:p>
            <a:pPr marL="0" indent="0">
              <a:buNone/>
            </a:pPr>
            <a:endParaRPr lang="en-US" sz="2000" b="0">
              <a:solidFill>
                <a:srgbClr val="1D2F68"/>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34</a:t>
            </a:fld>
            <a:endParaRPr lang="en-US"/>
          </a:p>
        </p:txBody>
      </p:sp>
    </p:spTree>
    <p:custDataLst>
      <p:tags r:id="rId1"/>
    </p:custDataLst>
    <p:extLst>
      <p:ext uri="{BB962C8B-B14F-4D97-AF65-F5344CB8AC3E}">
        <p14:creationId xmlns:p14="http://schemas.microsoft.com/office/powerpoint/2010/main" val="41391980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07796" y="438375"/>
            <a:ext cx="8472488" cy="1115123"/>
          </a:xfrm>
        </p:spPr>
        <p:txBody>
          <a:bodyPr/>
          <a:lstStyle/>
          <a:p>
            <a:r>
              <a:rPr lang="en-US" sz="2400">
                <a:solidFill>
                  <a:schemeClr val="tx1"/>
                </a:solidFill>
              </a:rPr>
              <a:t>Inapplicability of Pilot Experience Credit in Simplified Flight Controls Aircraft</a:t>
            </a:r>
          </a:p>
        </p:txBody>
      </p:sp>
      <p:sp>
        <p:nvSpPr>
          <p:cNvPr id="80899" name="Rectangle 3"/>
          <p:cNvSpPr>
            <a:spLocks noGrp="1" noChangeArrowheads="1"/>
          </p:cNvSpPr>
          <p:nvPr>
            <p:ph idx="1"/>
          </p:nvPr>
        </p:nvSpPr>
        <p:spPr>
          <a:xfrm>
            <a:off x="407796" y="1553498"/>
            <a:ext cx="8050213" cy="3234812"/>
          </a:xfrm>
        </p:spPr>
        <p:txBody>
          <a:bodyPr/>
          <a:lstStyle/>
          <a:p>
            <a:pPr marL="0" indent="0">
              <a:buNone/>
            </a:pPr>
            <a:r>
              <a:rPr lang="en-US" sz="2000" b="0"/>
              <a:t>Limits pilot experience credit obtained in an aircraft with the simplified flight controls designation from satisfying flight time experience requirements for a higher-grade of pilot certificate. </a:t>
            </a: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r>
              <a:rPr lang="en-US" sz="2000" b="0">
                <a:ea typeface="Calibri" panose="020F0502020204030204" pitchFamily="34" charset="0"/>
                <a:cs typeface="Calibri" panose="020F0502020204030204" pitchFamily="34" charset="0"/>
              </a:rPr>
              <a:t>Regulation: </a:t>
            </a:r>
            <a:r>
              <a:rPr lang="en-US" sz="2000" b="0">
                <a:latin typeface="MS PGothic" panose="020B0600070205080204" pitchFamily="34" charset="-128"/>
                <a:ea typeface="MS PGothic" panose="020B0600070205080204" pitchFamily="34" charset="-128"/>
                <a:cs typeface="Calibri" panose="020F0502020204030204" pitchFamily="34" charset="0"/>
              </a:rPr>
              <a:t>§</a:t>
            </a:r>
            <a:r>
              <a:rPr lang="en-US" sz="2000" b="0">
                <a:latin typeface="+mj-lt"/>
                <a:ea typeface="MS PGothic" panose="020B0600070205080204" pitchFamily="34" charset="-128"/>
                <a:cs typeface="Calibri" panose="020F0502020204030204" pitchFamily="34" charset="0"/>
              </a:rPr>
              <a:t>6</a:t>
            </a:r>
            <a:r>
              <a:rPr lang="en-US" sz="2000" b="0">
                <a:latin typeface="+mj-lt"/>
                <a:ea typeface="Calibri" panose="020F0502020204030204" pitchFamily="34" charset="0"/>
                <a:cs typeface="Times New Roman" panose="02020603050405020304" pitchFamily="18" charset="0"/>
              </a:rPr>
              <a:t>1.9</a:t>
            </a:r>
          </a:p>
          <a:p>
            <a:pPr marL="0" indent="0">
              <a:buNone/>
            </a:pPr>
            <a:endParaRPr lang="en-US" sz="2000" b="0">
              <a:latin typeface="+mj-lt"/>
              <a:ea typeface="Calibri" panose="020F0502020204030204" pitchFamily="34" charset="0"/>
              <a:cs typeface="Times New Roman" panose="02020603050405020304" pitchFamily="18" charset="0"/>
            </a:endParaRPr>
          </a:p>
          <a:p>
            <a:pPr marL="0" indent="0">
              <a:buNone/>
            </a:pPr>
            <a:r>
              <a:rPr lang="en-US" sz="2000" b="0">
                <a:latin typeface="+mj-lt"/>
                <a:ea typeface="Calibri" panose="020F0502020204030204" pitchFamily="34" charset="0"/>
                <a:cs typeface="Times New Roman" panose="02020603050405020304" pitchFamily="18" charset="0"/>
              </a:rPr>
              <a:t>Exception: </a:t>
            </a:r>
            <a:r>
              <a:rPr lang="en-US" sz="2000" b="0" kern="0">
                <a:effectLst/>
                <a:ea typeface="Calibri" panose="020F0502020204030204" pitchFamily="34" charset="0"/>
              </a:rPr>
              <a:t>private pilot applicants who present an aircraft with the simplified flight controls designation to conduct the practical test</a:t>
            </a:r>
            <a:br>
              <a:rPr lang="en-US" sz="2000" b="0">
                <a:ea typeface="Calibri" panose="020F0502020204030204" pitchFamily="34" charset="0"/>
                <a:cs typeface="Times New Roman" panose="02020603050405020304" pitchFamily="18" charset="0"/>
              </a:rPr>
            </a:br>
            <a:br>
              <a:rPr lang="en-US" sz="2000" b="0">
                <a:ea typeface="Calibri" panose="020F0502020204030204" pitchFamily="34" charset="0"/>
                <a:cs typeface="Times New Roman" panose="02020603050405020304" pitchFamily="18" charset="0"/>
              </a:rPr>
            </a:br>
            <a:br>
              <a:rPr lang="en-US" sz="2000" b="0"/>
            </a:br>
            <a:endParaRPr lang="en-US" sz="2000" b="0"/>
          </a:p>
          <a:p>
            <a:pPr marL="0" indent="0">
              <a:buNone/>
            </a:pPr>
            <a:endParaRPr lang="en-US"/>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35</a:t>
            </a:fld>
            <a:endParaRPr lang="en-US"/>
          </a:p>
        </p:txBody>
      </p:sp>
    </p:spTree>
    <p:custDataLst>
      <p:tags r:id="rId1"/>
    </p:custDataLst>
    <p:extLst>
      <p:ext uri="{BB962C8B-B14F-4D97-AF65-F5344CB8AC3E}">
        <p14:creationId xmlns:p14="http://schemas.microsoft.com/office/powerpoint/2010/main" val="25360755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57922" y="246888"/>
            <a:ext cx="8305856" cy="932688"/>
          </a:xfrm>
        </p:spPr>
        <p:txBody>
          <a:bodyPr/>
          <a:lstStyle/>
          <a:p>
            <a:r>
              <a:rPr lang="en-US" sz="2400" b="1">
                <a:solidFill>
                  <a:schemeClr val="tx1"/>
                </a:solidFill>
                <a:effectLst/>
                <a:ea typeface="Calibri" panose="020F0502020204030204" pitchFamily="34" charset="0"/>
              </a:rPr>
              <a:t>Flight Instructor Required Training and Endorsement </a:t>
            </a:r>
            <a:r>
              <a:rPr lang="en-US" sz="2400">
                <a:solidFill>
                  <a:schemeClr val="tx1"/>
                </a:solidFill>
              </a:rPr>
              <a:t>in a Simplified Flight Controls Aircraft</a:t>
            </a:r>
          </a:p>
        </p:txBody>
      </p:sp>
      <p:sp>
        <p:nvSpPr>
          <p:cNvPr id="80899" name="Rectangle 3"/>
          <p:cNvSpPr>
            <a:spLocks noGrp="1" noChangeArrowheads="1"/>
          </p:cNvSpPr>
          <p:nvPr>
            <p:ph idx="1"/>
          </p:nvPr>
        </p:nvSpPr>
        <p:spPr>
          <a:xfrm>
            <a:off x="657922" y="1199781"/>
            <a:ext cx="8165442" cy="3755677"/>
          </a:xfrm>
        </p:spPr>
        <p:txBody>
          <a:bodyPr/>
          <a:lstStyle/>
          <a:p>
            <a:pPr marL="0" indent="0">
              <a:lnSpc>
                <a:spcPct val="107000"/>
              </a:lnSpc>
              <a:spcBef>
                <a:spcPts val="0"/>
              </a:spcBef>
              <a:spcAft>
                <a:spcPts val="800"/>
              </a:spcAft>
              <a:buNone/>
            </a:pPr>
            <a:r>
              <a:rPr lang="en-US" sz="2000" b="0" u="none" strike="noStrike" kern="0">
                <a:effectLst/>
              </a:rPr>
              <a:t>Both part 61 subpart H and K flight instructors are required to obtain the make and model instructor qualifying endorsement prior to conducting flight instruction in that make and model of aircraft with the simplified flight controls designation.</a:t>
            </a:r>
            <a:br>
              <a:rPr lang="en-US" sz="2000" b="0" u="none" strike="noStrike" kern="0">
                <a:effectLst/>
              </a:rPr>
            </a:br>
            <a:br>
              <a:rPr lang="en-US" sz="2000" b="0" u="none" strike="noStrike" kern="0">
                <a:effectLst/>
              </a:rPr>
            </a:br>
            <a:r>
              <a:rPr lang="en-US" sz="2000" b="0">
                <a:ea typeface="Calibri" panose="020F0502020204030204" pitchFamily="34" charset="0"/>
                <a:cs typeface="Times New Roman" panose="02020603050405020304" pitchFamily="18" charset="0"/>
              </a:rPr>
              <a:t>Subpart H flight instructors are required to take their initial flight instructor practical test in an aircraft with conventional flight controls as a prerequisite to instruct in an aircraft with simplified flight controls. </a:t>
            </a:r>
            <a:br>
              <a:rPr lang="en-US" sz="2000" b="0"/>
            </a:br>
            <a:endParaRPr lang="en-US" sz="2000" b="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000" b="0">
                <a:ea typeface="Calibri" panose="020F0502020204030204" pitchFamily="34" charset="0"/>
                <a:cs typeface="Calibri" panose="020F0502020204030204" pitchFamily="34" charset="0"/>
              </a:rPr>
              <a:t>Regulations: </a:t>
            </a:r>
            <a:r>
              <a:rPr lang="en-US" sz="2000" b="0">
                <a:ea typeface="Calibri" panose="020F0502020204030204" pitchFamily="34" charset="0"/>
                <a:cs typeface="Times New Roman" panose="02020603050405020304" pitchFamily="18" charset="0"/>
              </a:rPr>
              <a:t>§ 61.195(m) </a:t>
            </a:r>
            <a:r>
              <a:rPr lang="en-US" sz="2000" b="0" u="none" strike="noStrike" kern="0">
                <a:effectLst/>
              </a:rPr>
              <a:t>and § 61.415(m). </a:t>
            </a:r>
            <a:br>
              <a:rPr lang="en-US" sz="2000" b="0">
                <a:ea typeface="Calibri" panose="020F0502020204030204" pitchFamily="34" charset="0"/>
                <a:cs typeface="Times New Roman" panose="02020603050405020304" pitchFamily="18" charset="0"/>
              </a:rPr>
            </a:br>
            <a:endParaRPr lang="en-US" sz="2000" b="0">
              <a:ea typeface="Calibri" panose="020F0502020204030204" pitchFamily="34" charset="0"/>
              <a:cs typeface="Times New Roman" panose="02020603050405020304" pitchFamily="18" charset="0"/>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36</a:t>
            </a:fld>
            <a:endParaRPr lang="en-US"/>
          </a:p>
        </p:txBody>
      </p:sp>
    </p:spTree>
    <p:custDataLst>
      <p:tags r:id="rId1"/>
    </p:custDataLst>
    <p:extLst>
      <p:ext uri="{BB962C8B-B14F-4D97-AF65-F5344CB8AC3E}">
        <p14:creationId xmlns:p14="http://schemas.microsoft.com/office/powerpoint/2010/main" val="18088391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66083-25A1-D497-E34C-44AD702AEB1D}"/>
            </a:ext>
          </a:extLst>
        </p:cNvPr>
        <p:cNvGrpSpPr/>
        <p:nvPr/>
      </p:nvGrpSpPr>
      <p:grpSpPr>
        <a:xfrm>
          <a:off x="0" y="0"/>
          <a:ext cx="0" cy="0"/>
          <a:chOff x="0" y="0"/>
          <a:chExt cx="0" cy="0"/>
        </a:xfrm>
      </p:grpSpPr>
      <p:sp>
        <p:nvSpPr>
          <p:cNvPr id="80898" name="Rectangle 2">
            <a:extLst>
              <a:ext uri="{FF2B5EF4-FFF2-40B4-BE49-F238E27FC236}">
                <a16:creationId xmlns:a16="http://schemas.microsoft.com/office/drawing/2014/main" id="{211BDA9F-357C-AFEB-28CD-A4FAE7C6CE9D}"/>
              </a:ext>
            </a:extLst>
          </p:cNvPr>
          <p:cNvSpPr>
            <a:spLocks noGrp="1" noChangeArrowheads="1"/>
          </p:cNvSpPr>
          <p:nvPr>
            <p:ph type="title"/>
          </p:nvPr>
        </p:nvSpPr>
        <p:spPr>
          <a:xfrm>
            <a:off x="424384" y="255839"/>
            <a:ext cx="8472488" cy="674626"/>
          </a:xfrm>
        </p:spPr>
        <p:txBody>
          <a:bodyPr/>
          <a:lstStyle/>
          <a:p>
            <a:r>
              <a:rPr lang="en-US" sz="2400">
                <a:solidFill>
                  <a:schemeClr val="tx1"/>
                </a:solidFill>
              </a:rPr>
              <a:t>Sport Pilot Provisions Retained Under MOSAIC</a:t>
            </a:r>
          </a:p>
        </p:txBody>
      </p:sp>
      <p:sp>
        <p:nvSpPr>
          <p:cNvPr id="80899" name="Rectangle 3">
            <a:extLst>
              <a:ext uri="{FF2B5EF4-FFF2-40B4-BE49-F238E27FC236}">
                <a16:creationId xmlns:a16="http://schemas.microsoft.com/office/drawing/2014/main" id="{BDF17C1A-47F9-333A-F95B-A4A20C65B789}"/>
              </a:ext>
            </a:extLst>
          </p:cNvPr>
          <p:cNvSpPr>
            <a:spLocks noGrp="1" noChangeArrowheads="1"/>
          </p:cNvSpPr>
          <p:nvPr>
            <p:ph idx="1"/>
          </p:nvPr>
        </p:nvSpPr>
        <p:spPr>
          <a:xfrm>
            <a:off x="424384" y="1064135"/>
            <a:ext cx="8101932" cy="4920698"/>
          </a:xfrm>
        </p:spPr>
        <p:txBody>
          <a:bodyPr/>
          <a:lstStyle/>
          <a:p>
            <a:r>
              <a:rPr lang="en-US" sz="2000" b="0"/>
              <a:t>General eligibility prerequisites</a:t>
            </a:r>
          </a:p>
          <a:p>
            <a:r>
              <a:rPr lang="en-US" sz="2000" b="0"/>
              <a:t>Option to use a U.S. driver's license in lieu of a medical certificate</a:t>
            </a:r>
          </a:p>
          <a:p>
            <a:r>
              <a:rPr lang="en-US" sz="2000" b="0"/>
              <a:t>Aeronautical experience requirements</a:t>
            </a:r>
          </a:p>
          <a:p>
            <a:r>
              <a:rPr lang="en-US" sz="2000" b="0"/>
              <a:t>Knowledge and flight proficiency requirements</a:t>
            </a:r>
          </a:p>
          <a:p>
            <a:r>
              <a:rPr lang="en-US" sz="2000" b="0"/>
              <a:t>Previous § 61.315 privileges and limitations</a:t>
            </a:r>
            <a:br>
              <a:rPr lang="en-US" sz="2000" b="0"/>
            </a:br>
            <a:endParaRPr lang="en-US" sz="2000" b="0">
              <a:solidFill>
                <a:srgbClr val="1D2F68"/>
              </a:solidFill>
            </a:endParaRPr>
          </a:p>
        </p:txBody>
      </p:sp>
      <p:sp>
        <p:nvSpPr>
          <p:cNvPr id="4" name="Slide Number Placeholder 5">
            <a:extLst>
              <a:ext uri="{FF2B5EF4-FFF2-40B4-BE49-F238E27FC236}">
                <a16:creationId xmlns:a16="http://schemas.microsoft.com/office/drawing/2014/main" id="{1689D685-6310-9CDC-D401-4103C9F89CEA}"/>
              </a:ext>
            </a:extLst>
          </p:cNvPr>
          <p:cNvSpPr>
            <a:spLocks noGrp="1"/>
          </p:cNvSpPr>
          <p:nvPr>
            <p:ph type="sldNum" sz="quarter" idx="4"/>
          </p:nvPr>
        </p:nvSpPr>
        <p:spPr>
          <a:xfrm>
            <a:off x="6636504" y="6248400"/>
            <a:ext cx="1905000" cy="457200"/>
          </a:xfrm>
        </p:spPr>
        <p:txBody>
          <a:bodyPr/>
          <a:lstStyle/>
          <a:p>
            <a:fld id="{B3B1794D-CE01-4982-8A1C-98D478D9AB49}" type="slidenum">
              <a:rPr lang="en-US"/>
              <a:pPr/>
              <a:t>37</a:t>
            </a:fld>
            <a:endParaRPr lang="en-US"/>
          </a:p>
        </p:txBody>
      </p:sp>
    </p:spTree>
    <p:custDataLst>
      <p:tags r:id="rId1"/>
    </p:custDataLst>
    <p:extLst>
      <p:ext uri="{BB962C8B-B14F-4D97-AF65-F5344CB8AC3E}">
        <p14:creationId xmlns:p14="http://schemas.microsoft.com/office/powerpoint/2010/main" val="3489172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854E9-0730-7C11-F483-77324987FA08}"/>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85CC214-D27A-D13D-7278-1A2743643C91}"/>
              </a:ext>
            </a:extLst>
          </p:cNvPr>
          <p:cNvSpPr>
            <a:spLocks noGrp="1"/>
          </p:cNvSpPr>
          <p:nvPr>
            <p:ph type="title"/>
          </p:nvPr>
        </p:nvSpPr>
        <p:spPr>
          <a:xfrm>
            <a:off x="428625" y="344488"/>
            <a:ext cx="8472488" cy="4117784"/>
          </a:xfrm>
        </p:spPr>
        <p:txBody>
          <a:bodyPr/>
          <a:lstStyle/>
          <a:p>
            <a:pPr algn="ctr"/>
            <a:r>
              <a:rPr lang="en-US">
                <a:solidFill>
                  <a:schemeClr val="tx1"/>
                </a:solidFill>
              </a:rPr>
              <a:t>MOSAIC Part 91 Changes </a:t>
            </a:r>
          </a:p>
        </p:txBody>
      </p:sp>
      <p:sp>
        <p:nvSpPr>
          <p:cNvPr id="4" name="Slide Number Placeholder 3">
            <a:extLst>
              <a:ext uri="{FF2B5EF4-FFF2-40B4-BE49-F238E27FC236}">
                <a16:creationId xmlns:a16="http://schemas.microsoft.com/office/drawing/2014/main" id="{5D2089A5-BE80-205C-CD16-A7F9562E41C3}"/>
              </a:ext>
            </a:extLst>
          </p:cNvPr>
          <p:cNvSpPr>
            <a:spLocks noGrp="1"/>
          </p:cNvSpPr>
          <p:nvPr>
            <p:ph type="sldNum" sz="quarter" idx="12"/>
          </p:nvPr>
        </p:nvSpPr>
        <p:spPr>
          <a:prstGeom prst="rect">
            <a:avLst/>
          </a:prstGeom>
        </p:spPr>
        <p:txBody>
          <a:bodyPr/>
          <a:lstStyle/>
          <a:p>
            <a:fld id="{74438B1A-AF1B-4C8B-993E-1BADE62A2451}" type="slidenum">
              <a:rPr lang="en-US" smtClean="0"/>
              <a:pPr/>
              <a:t>38</a:t>
            </a:fld>
            <a:endParaRPr lang="en-US"/>
          </a:p>
        </p:txBody>
      </p:sp>
    </p:spTree>
    <p:custDataLst>
      <p:tags r:id="rId1"/>
    </p:custDataLst>
    <p:extLst>
      <p:ext uri="{BB962C8B-B14F-4D97-AF65-F5344CB8AC3E}">
        <p14:creationId xmlns:p14="http://schemas.microsoft.com/office/powerpoint/2010/main" val="5880720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B29C1-009D-2EEA-316A-EAF4BDD98FC5}"/>
              </a:ext>
            </a:extLst>
          </p:cNvPr>
          <p:cNvSpPr>
            <a:spLocks noGrp="1"/>
          </p:cNvSpPr>
          <p:nvPr>
            <p:ph type="title"/>
          </p:nvPr>
        </p:nvSpPr>
        <p:spPr>
          <a:xfrm>
            <a:off x="495300" y="349250"/>
            <a:ext cx="8472488" cy="609600"/>
          </a:xfrm>
        </p:spPr>
        <p:txBody>
          <a:bodyPr/>
          <a:lstStyle/>
          <a:p>
            <a:pPr algn="ctr"/>
            <a:br>
              <a:rPr lang="en-US" sz="3400">
                <a:solidFill>
                  <a:schemeClr val="tx1"/>
                </a:solidFill>
                <a:cs typeface="Times New Roman" panose="02020603050405020304" pitchFamily="18" charset="0"/>
              </a:rPr>
            </a:br>
            <a:r>
              <a:rPr lang="en-US" sz="3400">
                <a:solidFill>
                  <a:schemeClr val="tx1"/>
                </a:solidFill>
                <a:cs typeface="Times New Roman" panose="02020603050405020304" pitchFamily="18" charset="0"/>
              </a:rPr>
              <a:t>Changes to Part 91 – Flight Operations Effective Date October 22, 2025</a:t>
            </a:r>
            <a:endParaRPr lang="en-US">
              <a:solidFill>
                <a:schemeClr val="tx1"/>
              </a:solidFill>
            </a:endParaRPr>
          </a:p>
        </p:txBody>
      </p:sp>
      <p:sp>
        <p:nvSpPr>
          <p:cNvPr id="3" name="Content Placeholder 2">
            <a:extLst>
              <a:ext uri="{FF2B5EF4-FFF2-40B4-BE49-F238E27FC236}">
                <a16:creationId xmlns:a16="http://schemas.microsoft.com/office/drawing/2014/main" id="{4D79FED8-5285-BA74-984F-05C8D9264E38}"/>
              </a:ext>
            </a:extLst>
          </p:cNvPr>
          <p:cNvSpPr>
            <a:spLocks noGrp="1"/>
          </p:cNvSpPr>
          <p:nvPr>
            <p:ph idx="1"/>
          </p:nvPr>
        </p:nvSpPr>
        <p:spPr/>
        <p:txBody>
          <a:bodyPr/>
          <a:lstStyle/>
          <a:p>
            <a:pPr marL="0" marR="0" lvl="0" indent="0" algn="l" defTabSz="914400" rtl="0" eaLnBrk="1" fontAlgn="base" latinLnBrk="0" hangingPunct="1">
              <a:lnSpc>
                <a:spcPct val="100000"/>
              </a:lnSpc>
              <a:spcBef>
                <a:spcPts val="0"/>
              </a:spcBef>
              <a:spcAft>
                <a:spcPct val="0"/>
              </a:spcAft>
              <a:buClrTx/>
              <a:buSzTx/>
              <a:buNone/>
              <a:tabLst/>
              <a:defRPr/>
            </a:pPr>
            <a:endParaRPr kumimoji="0" lang="en-US" sz="2000" b="1" i="0" u="none" strike="noStrike" kern="1200" cap="none" spc="0" normalizeH="0" baseline="0" noProof="0">
              <a:ln>
                <a:noFill/>
              </a:ln>
              <a:solidFill>
                <a:prstClr val="black"/>
              </a:solidFill>
              <a:effectLst/>
              <a:uLnTx/>
              <a:uFillTx/>
              <a:latin typeface="Arial"/>
              <a:ea typeface="Times New Roman" panose="02020603050405020304" pitchFamily="18" charset="0"/>
              <a:cs typeface="+mn-cs"/>
            </a:endParaRPr>
          </a:p>
          <a:p>
            <a:pPr marL="0" marR="0" lvl="0" indent="0" algn="l" defTabSz="914400" rtl="0" eaLnBrk="1" fontAlgn="base" latinLnBrk="0" hangingPunct="1">
              <a:lnSpc>
                <a:spcPct val="100000"/>
              </a:lnSpc>
              <a:spcBef>
                <a:spcPts val="0"/>
              </a:spcBef>
              <a:spcAft>
                <a:spcPct val="0"/>
              </a:spcAft>
              <a:buClrTx/>
              <a:buSzTx/>
              <a:buNone/>
              <a:tabLst/>
              <a:defRPr/>
            </a:pPr>
            <a:r>
              <a:rPr kumimoji="0" lang="en-US" b="1" i="0" u="none" strike="noStrike" kern="1200" cap="none" spc="0" normalizeH="0" baseline="0" noProof="0">
                <a:ln>
                  <a:noFill/>
                </a:ln>
                <a:solidFill>
                  <a:prstClr val="black"/>
                </a:solidFill>
                <a:effectLst/>
                <a:uLnTx/>
                <a:uFillTx/>
                <a:latin typeface="Arial"/>
                <a:ea typeface="Times New Roman" panose="02020603050405020304" pitchFamily="18" charset="0"/>
                <a:cs typeface="+mn-cs"/>
              </a:rPr>
              <a:t>Right-of-way rules </a:t>
            </a:r>
            <a:r>
              <a:rPr kumimoji="0" lang="en-US" b="0" i="0" u="none" strike="noStrike" kern="1200" cap="none" spc="0" normalizeH="0" baseline="0" noProof="0">
                <a:ln>
                  <a:noFill/>
                </a:ln>
                <a:solidFill>
                  <a:prstClr val="black"/>
                </a:solidFill>
                <a:effectLst/>
                <a:uLnTx/>
                <a:uFillTx/>
                <a:latin typeface="Arial"/>
                <a:ea typeface="Times New Roman" panose="02020603050405020304" pitchFamily="18" charset="0"/>
                <a:cs typeface="+mn-cs"/>
              </a:rPr>
              <a:t>for converging aircraft now include more categories of aircraft, including those with non-traditional forms of propulsion.</a:t>
            </a:r>
          </a:p>
          <a:p>
            <a:pPr marL="0" marR="0" lvl="0" indent="0" algn="l" defTabSz="914400" rtl="0" eaLnBrk="1" fontAlgn="base" latinLnBrk="0" hangingPunct="1">
              <a:lnSpc>
                <a:spcPct val="100000"/>
              </a:lnSpc>
              <a:spcBef>
                <a:spcPts val="0"/>
              </a:spcBef>
              <a:spcAft>
                <a:spcPct val="0"/>
              </a:spcAft>
              <a:buClrTx/>
              <a:buSzTx/>
              <a:buNone/>
              <a:tabLst/>
              <a:defRPr/>
            </a:pPr>
            <a:endParaRPr lang="en-US" sz="2000" b="0" kern="1200">
              <a:solidFill>
                <a:prstClr val="black"/>
              </a:solidFill>
              <a:latin typeface="Arial"/>
              <a:ea typeface="Times New Roman" panose="02020603050405020304" pitchFamily="18" charset="0"/>
            </a:endParaRPr>
          </a:p>
          <a:p>
            <a:pPr lvl="1">
              <a:spcBef>
                <a:spcPts val="0"/>
              </a:spcBef>
              <a:defRPr/>
            </a:pPr>
            <a:r>
              <a:rPr kumimoji="0" lang="en-US" b="0" i="0" u="none" strike="noStrike" kern="1200" cap="none" spc="0" normalizeH="0" baseline="0" noProof="0">
                <a:ln>
                  <a:noFill/>
                </a:ln>
                <a:solidFill>
                  <a:prstClr val="black"/>
                </a:solidFill>
                <a:effectLst/>
                <a:uLnTx/>
                <a:uFillTx/>
                <a:latin typeface="Arial"/>
                <a:ea typeface="Times New Roman" panose="02020603050405020304" pitchFamily="18" charset="0"/>
                <a:cs typeface="+mn-cs"/>
              </a:rPr>
              <a:t>Right-of-way </a:t>
            </a:r>
            <a:r>
              <a:rPr lang="en-US" b="0" kern="1200">
                <a:solidFill>
                  <a:prstClr val="black"/>
                </a:solidFill>
                <a:latin typeface="Arial"/>
                <a:ea typeface="Times New Roman" panose="02020603050405020304" pitchFamily="18" charset="0"/>
              </a:rPr>
              <a:t>r</a:t>
            </a:r>
            <a:r>
              <a:rPr kumimoji="0" lang="en-US" b="0" i="0" u="none" strike="noStrike" kern="1200" cap="none" spc="0" normalizeH="0" baseline="0" noProof="0">
                <a:ln>
                  <a:noFill/>
                </a:ln>
                <a:solidFill>
                  <a:prstClr val="black"/>
                </a:solidFill>
                <a:effectLst/>
                <a:uLnTx/>
                <a:uFillTx/>
                <a:latin typeface="Arial"/>
                <a:ea typeface="Times New Roman" panose="02020603050405020304" pitchFamily="18" charset="0"/>
                <a:cs typeface="+mn-cs"/>
              </a:rPr>
              <a:t>ules retained under MOSAIC</a:t>
            </a:r>
          </a:p>
          <a:p>
            <a:pPr lvl="1">
              <a:spcBef>
                <a:spcPts val="0"/>
              </a:spcBef>
              <a:defRPr/>
            </a:pPr>
            <a:r>
              <a:rPr lang="en-US" b="0" kern="1200">
                <a:solidFill>
                  <a:prstClr val="black"/>
                </a:solidFill>
                <a:latin typeface="Arial"/>
              </a:rPr>
              <a:t>MOSAIC updates</a:t>
            </a:r>
          </a:p>
          <a:p>
            <a:pPr lvl="1">
              <a:spcBef>
                <a:spcPts val="0"/>
              </a:spcBef>
              <a:defRPr/>
            </a:pPr>
            <a:r>
              <a:rPr kumimoji="0" lang="en-US" b="0" i="0" u="none" strike="noStrike" kern="1200" cap="none" spc="0" normalizeH="0" baseline="0" noProof="0">
                <a:ln>
                  <a:noFill/>
                </a:ln>
                <a:solidFill>
                  <a:prstClr val="black"/>
                </a:solidFill>
                <a:effectLst/>
                <a:uLnTx/>
                <a:uFillTx/>
                <a:latin typeface="Arial"/>
                <a:ea typeface="+mn-ea"/>
                <a:cs typeface="Times New Roman" panose="02020603050405020304" pitchFamily="18" charset="0"/>
              </a:rPr>
              <a:t>Aircraft right-of-way priorities</a:t>
            </a:r>
          </a:p>
          <a:p>
            <a:pPr marL="0" indent="0">
              <a:spcBef>
                <a:spcPts val="0"/>
              </a:spcBef>
              <a:buNone/>
              <a:defRPr/>
            </a:pPr>
            <a:endParaRPr lang="en-US" sz="2000" b="0" kern="1200">
              <a:solidFill>
                <a:prstClr val="black"/>
              </a:solidFill>
              <a:cs typeface="Times New Roman" panose="02020603050405020304" pitchFamily="18" charset="0"/>
            </a:endParaRPr>
          </a:p>
          <a:p>
            <a:pPr marL="0" indent="0">
              <a:spcBef>
                <a:spcPts val="0"/>
              </a:spcBef>
              <a:buNone/>
              <a:defRPr/>
            </a:pPr>
            <a:endParaRPr lang="en-US" sz="2000" b="0" kern="1200">
              <a:solidFill>
                <a:prstClr val="black"/>
              </a:solidFill>
              <a:cs typeface="Times New Roman" panose="02020603050405020304" pitchFamily="18" charset="0"/>
            </a:endParaRPr>
          </a:p>
          <a:p>
            <a:pPr marL="0" indent="0">
              <a:spcBef>
                <a:spcPts val="0"/>
              </a:spcBef>
              <a:buNone/>
              <a:defRPr/>
            </a:pPr>
            <a:endParaRPr lang="en-US" sz="2000" b="0" kern="1200">
              <a:solidFill>
                <a:prstClr val="black"/>
              </a:solidFill>
              <a:cs typeface="Times New Roman" panose="02020603050405020304" pitchFamily="18" charset="0"/>
            </a:endParaRPr>
          </a:p>
          <a:p>
            <a:pPr marL="0" lvl="0" indent="0" fontAlgn="auto">
              <a:lnSpc>
                <a:spcPct val="90000"/>
              </a:lnSpc>
              <a:spcBef>
                <a:spcPts val="0"/>
              </a:spcBef>
              <a:spcAft>
                <a:spcPts val="0"/>
              </a:spcAft>
              <a:buNone/>
              <a:defRPr/>
            </a:pPr>
            <a:r>
              <a:rPr lang="en-US" sz="2000" b="0" kern="1200">
                <a:solidFill>
                  <a:prstClr val="black"/>
                </a:solidFill>
                <a:cs typeface="Times New Roman" panose="02020603050405020304" pitchFamily="18" charset="0"/>
              </a:rPr>
              <a:t>Regulation: § 91.113(d)</a:t>
            </a:r>
            <a:endParaRPr lang="en-US" sz="2000"/>
          </a:p>
          <a:p>
            <a:pPr marL="457200" lvl="1" indent="0">
              <a:spcBef>
                <a:spcPts val="0"/>
              </a:spcBef>
              <a:buNone/>
              <a:defRPr/>
            </a:pPr>
            <a:endParaRPr kumimoji="0" lang="en-US" b="0" i="0" u="none" strike="noStrike" kern="1200" cap="none" spc="0" normalizeH="0" baseline="0" noProof="0">
              <a:ln>
                <a:noFill/>
              </a:ln>
              <a:solidFill>
                <a:prstClr val="black"/>
              </a:solidFill>
              <a:effectLst/>
              <a:uLnTx/>
              <a:uFillTx/>
              <a:latin typeface="Arial"/>
              <a:ea typeface="+mn-ea"/>
              <a:cs typeface="Times New Roman" panose="02020603050405020304" pitchFamily="18" charset="0"/>
            </a:endParaRPr>
          </a:p>
          <a:p>
            <a:pPr marL="0" indent="0">
              <a:spcBef>
                <a:spcPts val="0"/>
              </a:spcBef>
              <a:buNone/>
              <a:defRPr/>
            </a:pPr>
            <a:endParaRPr lang="en-US" sz="1600" b="0" kern="1200" noProof="0">
              <a:solidFill>
                <a:prstClr val="black"/>
              </a:solidFill>
              <a:latin typeface="Arial"/>
              <a:cs typeface="Times New Roman" panose="02020603050405020304" pitchFamily="18" charset="0"/>
            </a:endParaRPr>
          </a:p>
          <a:p>
            <a:pPr marL="0" indent="0">
              <a:spcBef>
                <a:spcPts val="0"/>
              </a:spcBef>
              <a:buNone/>
              <a:defRPr/>
            </a:pPr>
            <a:endParaRPr kumimoji="0" lang="en-US" sz="1600" b="0" i="0" u="none" strike="noStrike" kern="1200" cap="none" spc="0" normalizeH="0" baseline="0">
              <a:ln>
                <a:noFill/>
              </a:ln>
              <a:solidFill>
                <a:prstClr val="black"/>
              </a:solidFill>
              <a:effectLst/>
              <a:uLnTx/>
              <a:uFillTx/>
              <a:latin typeface="Arial"/>
              <a:ea typeface="+mn-ea"/>
              <a:cs typeface="Times New Roman" panose="02020603050405020304" pitchFamily="18" charset="0"/>
            </a:endParaRPr>
          </a:p>
        </p:txBody>
      </p:sp>
      <p:sp>
        <p:nvSpPr>
          <p:cNvPr id="4" name="Slide Number Placeholder 3">
            <a:extLst>
              <a:ext uri="{FF2B5EF4-FFF2-40B4-BE49-F238E27FC236}">
                <a16:creationId xmlns:a16="http://schemas.microsoft.com/office/drawing/2014/main" id="{EEABA95B-1A80-F2C9-8E6D-BAAD831D350E}"/>
              </a:ext>
            </a:extLst>
          </p:cNvPr>
          <p:cNvSpPr>
            <a:spLocks noGrp="1"/>
          </p:cNvSpPr>
          <p:nvPr>
            <p:ph type="sldNum" sz="quarter" idx="4"/>
          </p:nvPr>
        </p:nvSpPr>
        <p:spPr/>
        <p:txBody>
          <a:bodyPr/>
          <a:lstStyle/>
          <a:p>
            <a:fld id="{74438B1A-AF1B-4C8B-993E-1BADE62A2451}" type="slidenum">
              <a:rPr lang="en-US" smtClean="0"/>
              <a:pPr/>
              <a:t>39</a:t>
            </a:fld>
            <a:endParaRPr lang="en-US"/>
          </a:p>
        </p:txBody>
      </p:sp>
    </p:spTree>
    <p:custDataLst>
      <p:tags r:id="rId1"/>
    </p:custDataLst>
    <p:extLst>
      <p:ext uri="{BB962C8B-B14F-4D97-AF65-F5344CB8AC3E}">
        <p14:creationId xmlns:p14="http://schemas.microsoft.com/office/powerpoint/2010/main" val="805890658"/>
      </p:ext>
    </p:extLst>
  </p:cSld>
  <p:clrMapOvr>
    <a:masterClrMapping/>
  </p:clrMapOvr>
  <p:extLst>
    <p:ext uri="{6950BFC3-D8DA-4A85-94F7-54DA5524770B}">
      <p188:commentRel xmlns:p188="http://schemas.microsoft.com/office/powerpoint/2018/8/main" r:id="rId4"/>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C31EF-F078-BBF4-8400-410FA2A73B84}"/>
              </a:ext>
            </a:extLst>
          </p:cNvPr>
          <p:cNvSpPr>
            <a:spLocks noGrp="1"/>
          </p:cNvSpPr>
          <p:nvPr>
            <p:ph type="title"/>
          </p:nvPr>
        </p:nvSpPr>
        <p:spPr>
          <a:xfrm>
            <a:off x="418792" y="549275"/>
            <a:ext cx="8472488" cy="609600"/>
          </a:xfrm>
        </p:spPr>
        <p:txBody>
          <a:bodyPr/>
          <a:lstStyle/>
          <a:p>
            <a:r>
              <a:rPr lang="en-US">
                <a:solidFill>
                  <a:schemeClr val="tx1"/>
                </a:solidFill>
              </a:rPr>
              <a:t>MOSAIC Final Rule Dates</a:t>
            </a:r>
          </a:p>
        </p:txBody>
      </p:sp>
      <p:sp>
        <p:nvSpPr>
          <p:cNvPr id="3" name="Content Placeholder 2">
            <a:extLst>
              <a:ext uri="{FF2B5EF4-FFF2-40B4-BE49-F238E27FC236}">
                <a16:creationId xmlns:a16="http://schemas.microsoft.com/office/drawing/2014/main" id="{C92AF064-160B-11FE-19FB-F1B1A022953B}"/>
              </a:ext>
            </a:extLst>
          </p:cNvPr>
          <p:cNvSpPr>
            <a:spLocks noGrp="1"/>
          </p:cNvSpPr>
          <p:nvPr>
            <p:ph idx="1"/>
          </p:nvPr>
        </p:nvSpPr>
        <p:spPr>
          <a:xfrm>
            <a:off x="418792" y="1604211"/>
            <a:ext cx="8050213" cy="4299284"/>
          </a:xfrm>
        </p:spPr>
        <p:txBody>
          <a:bodyPr/>
          <a:lstStyle/>
          <a:p>
            <a:pPr marL="0" indent="0">
              <a:buNone/>
            </a:pPr>
            <a:r>
              <a:rPr lang="en-US" sz="2000" b="0"/>
              <a:t>MOSAIC final rule was published on July 24, 2025, with two effective dates:​</a:t>
            </a:r>
          </a:p>
          <a:p>
            <a:pPr marL="0" indent="0">
              <a:buNone/>
            </a:pPr>
            <a:endParaRPr lang="en-US" sz="2000" b="0"/>
          </a:p>
          <a:p>
            <a:r>
              <a:rPr lang="en-US" sz="2000"/>
              <a:t>October 22, 2025 (90 days after publication)</a:t>
            </a:r>
            <a:r>
              <a:rPr lang="en-US" sz="2000" b="0"/>
              <a:t>​</a:t>
            </a:r>
          </a:p>
          <a:p>
            <a:pPr lvl="1"/>
            <a:r>
              <a:rPr lang="en-US" sz="1600" b="0"/>
              <a:t>Pilot rules and privileges​</a:t>
            </a:r>
          </a:p>
          <a:p>
            <a:pPr lvl="1"/>
            <a:r>
              <a:rPr lang="en-US" sz="1600" b="0"/>
              <a:t>Repairman certification, maintenance rules, and tow-hitch installation​</a:t>
            </a:r>
          </a:p>
          <a:p>
            <a:pPr lvl="1"/>
            <a:r>
              <a:rPr lang="en-US" sz="1600" b="0"/>
              <a:t>Class G airspace and right-of-way rules​</a:t>
            </a:r>
          </a:p>
          <a:p>
            <a:pPr marL="457200" lvl="1" indent="0">
              <a:buNone/>
            </a:pPr>
            <a:endParaRPr lang="en-US" sz="1600" b="0"/>
          </a:p>
          <a:p>
            <a:r>
              <a:rPr lang="en-US" sz="2000"/>
              <a:t>July 24, 2026 (365 days after publication)</a:t>
            </a:r>
            <a:r>
              <a:rPr lang="en-US" sz="2000" b="0"/>
              <a:t>​</a:t>
            </a:r>
          </a:p>
          <a:p>
            <a:pPr lvl="1"/>
            <a:r>
              <a:rPr lang="en-US" sz="1600" b="0"/>
              <a:t>Removal of “light-sport aircraft” definition from 14 CFR § 1.1​</a:t>
            </a:r>
          </a:p>
          <a:p>
            <a:pPr lvl="1"/>
            <a:r>
              <a:rPr lang="en-US" sz="1600" b="0"/>
              <a:t>Airworthiness certification requirements​</a:t>
            </a:r>
          </a:p>
          <a:p>
            <a:pPr lvl="1"/>
            <a:r>
              <a:rPr lang="en-US" sz="1600" b="0"/>
              <a:t>Changes in operations, including operating limitations ​</a:t>
            </a:r>
          </a:p>
        </p:txBody>
      </p:sp>
      <p:sp>
        <p:nvSpPr>
          <p:cNvPr id="4" name="Slide Number Placeholder 3">
            <a:extLst>
              <a:ext uri="{FF2B5EF4-FFF2-40B4-BE49-F238E27FC236}">
                <a16:creationId xmlns:a16="http://schemas.microsoft.com/office/drawing/2014/main" id="{7752E262-379E-F212-0DB8-C837C0A5300E}"/>
              </a:ext>
            </a:extLst>
          </p:cNvPr>
          <p:cNvSpPr>
            <a:spLocks noGrp="1"/>
          </p:cNvSpPr>
          <p:nvPr>
            <p:ph type="sldNum" sz="quarter" idx="4"/>
          </p:nvPr>
        </p:nvSpPr>
        <p:spPr/>
        <p:txBody>
          <a:bodyPr/>
          <a:lstStyle/>
          <a:p>
            <a:fld id="{74438B1A-AF1B-4C8B-993E-1BADE62A2451}" type="slidenum">
              <a:rPr lang="en-US" smtClean="0"/>
              <a:pPr/>
              <a:t>4</a:t>
            </a:fld>
            <a:endParaRPr lang="en-US"/>
          </a:p>
        </p:txBody>
      </p:sp>
    </p:spTree>
    <p:custDataLst>
      <p:tags r:id="rId1"/>
    </p:custDataLst>
    <p:extLst>
      <p:ext uri="{BB962C8B-B14F-4D97-AF65-F5344CB8AC3E}">
        <p14:creationId xmlns:p14="http://schemas.microsoft.com/office/powerpoint/2010/main" val="505428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12B40-4529-4758-0442-CDF980A61D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F58B6-D0B8-F1FE-126F-4EFEC24510AE}"/>
              </a:ext>
            </a:extLst>
          </p:cNvPr>
          <p:cNvSpPr>
            <a:spLocks noGrp="1"/>
          </p:cNvSpPr>
          <p:nvPr>
            <p:ph type="title"/>
          </p:nvPr>
        </p:nvSpPr>
        <p:spPr>
          <a:xfrm>
            <a:off x="495300" y="349250"/>
            <a:ext cx="8472488" cy="609600"/>
          </a:xfrm>
        </p:spPr>
        <p:txBody>
          <a:bodyPr/>
          <a:lstStyle/>
          <a:p>
            <a:pPr algn="ctr"/>
            <a:br>
              <a:rPr lang="en-US" sz="3400">
                <a:solidFill>
                  <a:schemeClr val="tx1"/>
                </a:solidFill>
                <a:cs typeface="Times New Roman" panose="02020603050405020304" pitchFamily="18" charset="0"/>
              </a:rPr>
            </a:br>
            <a:r>
              <a:rPr lang="en-US" sz="3400">
                <a:solidFill>
                  <a:schemeClr val="tx1"/>
                </a:solidFill>
                <a:cs typeface="Times New Roman" panose="02020603050405020304" pitchFamily="18" charset="0"/>
              </a:rPr>
              <a:t>Changes to Part 91 – Flight Operations </a:t>
            </a:r>
            <a:endParaRPr lang="en-US">
              <a:solidFill>
                <a:schemeClr val="tx1"/>
              </a:solidFill>
            </a:endParaRPr>
          </a:p>
        </p:txBody>
      </p:sp>
      <p:sp>
        <p:nvSpPr>
          <p:cNvPr id="3" name="Content Placeholder 2">
            <a:extLst>
              <a:ext uri="{FF2B5EF4-FFF2-40B4-BE49-F238E27FC236}">
                <a16:creationId xmlns:a16="http://schemas.microsoft.com/office/drawing/2014/main" id="{F7A42050-5B5B-96C7-9B53-568D99178B47}"/>
              </a:ext>
            </a:extLst>
          </p:cNvPr>
          <p:cNvSpPr>
            <a:spLocks noGrp="1"/>
          </p:cNvSpPr>
          <p:nvPr>
            <p:ph idx="1"/>
          </p:nvPr>
        </p:nvSpPr>
        <p:spPr/>
        <p:txBody>
          <a:bodyPr/>
          <a:lstStyle/>
          <a:p>
            <a:pPr marL="0" marR="0" lvl="0" indent="0" algn="l" defTabSz="914400" rtl="0" eaLnBrk="1" fontAlgn="base" latinLnBrk="0" hangingPunct="1">
              <a:lnSpc>
                <a:spcPct val="100000"/>
              </a:lnSpc>
              <a:spcBef>
                <a:spcPts val="0"/>
              </a:spcBef>
              <a:spcAft>
                <a:spcPct val="0"/>
              </a:spcAft>
              <a:buClrTx/>
              <a:buSzTx/>
              <a:buNone/>
              <a:tabLst/>
              <a:defRPr/>
            </a:pPr>
            <a:r>
              <a:rPr kumimoji="0" lang="en-US" b="1" i="0" u="none" strike="noStrike" kern="1200" cap="none" spc="0" normalizeH="0" baseline="0" noProof="0" dirty="0">
                <a:ln>
                  <a:noFill/>
                </a:ln>
                <a:solidFill>
                  <a:prstClr val="black"/>
                </a:solidFill>
                <a:effectLst/>
                <a:uLnTx/>
                <a:uFillTx/>
                <a:ea typeface="Times New Roman" panose="02020603050405020304" pitchFamily="18" charset="0"/>
                <a:cs typeface="+mn-cs"/>
              </a:rPr>
              <a:t>Operations in Class G airspace </a:t>
            </a:r>
            <a:r>
              <a:rPr kumimoji="0" lang="en-US" b="0" i="0" u="none" strike="noStrike" kern="1200" cap="none" spc="0" normalizeH="0" baseline="0" noProof="0" dirty="0">
                <a:ln>
                  <a:noFill/>
                </a:ln>
                <a:solidFill>
                  <a:prstClr val="black"/>
                </a:solidFill>
                <a:effectLst/>
                <a:uLnTx/>
                <a:uFillTx/>
                <a:ea typeface="Times New Roman" panose="02020603050405020304" pitchFamily="18" charset="0"/>
                <a:cs typeface="+mn-cs"/>
              </a:rPr>
              <a:t>involving the direction of aircraft turns are improved </a:t>
            </a:r>
            <a:r>
              <a:rPr lang="en-US" b="0" kern="1200" dirty="0">
                <a:solidFill>
                  <a:prstClr val="black"/>
                </a:solidFill>
                <a:ea typeface="Times New Roman" panose="02020603050405020304" pitchFamily="18" charset="0"/>
              </a:rPr>
              <a:t>by:</a:t>
            </a:r>
          </a:p>
          <a:p>
            <a:pPr marL="0" marR="0" lvl="0" indent="0" algn="l" defTabSz="914400" rtl="0" eaLnBrk="1" fontAlgn="base" latinLnBrk="0" hangingPunct="1">
              <a:lnSpc>
                <a:spcPct val="100000"/>
              </a:lnSpc>
              <a:spcBef>
                <a:spcPts val="0"/>
              </a:spcBef>
              <a:spcAft>
                <a:spcPct val="0"/>
              </a:spcAft>
              <a:buClrTx/>
              <a:buSzTx/>
              <a:buNone/>
              <a:tabLst/>
              <a:defRPr/>
            </a:pPr>
            <a:endParaRPr kumimoji="0" lang="en-US" sz="2000" b="0" i="0" u="none" strike="noStrike" kern="1200" cap="none" spc="0" normalizeH="0" baseline="0" noProof="0" dirty="0">
              <a:ln>
                <a:noFill/>
              </a:ln>
              <a:solidFill>
                <a:prstClr val="black"/>
              </a:solidFill>
              <a:effectLst/>
              <a:uLnTx/>
              <a:uFillTx/>
              <a:ea typeface="+mn-ea"/>
              <a:cs typeface="Times New Roman" panose="02020603050405020304" pitchFamily="18" charset="0"/>
            </a:endParaRPr>
          </a:p>
          <a:p>
            <a:pPr lvl="1">
              <a:spcBef>
                <a:spcPts val="0"/>
              </a:spcBef>
              <a:defRPr/>
            </a:pPr>
            <a:r>
              <a:rPr kumimoji="0" lang="en-US" b="0" i="0" u="none" strike="noStrike" kern="1200" cap="none" spc="0" normalizeH="0" baseline="0" noProof="0" dirty="0">
                <a:ln>
                  <a:noFill/>
                </a:ln>
                <a:solidFill>
                  <a:prstClr val="black"/>
                </a:solidFill>
                <a:effectLst/>
                <a:uLnTx/>
                <a:uFillTx/>
                <a:ea typeface="Times New Roman" panose="02020603050405020304" pitchFamily="18" charset="0"/>
                <a:cs typeface="+mn-cs"/>
              </a:rPr>
              <a:t>Including more aircraft by replacing “airplane” with “powered fixed-wing aircraft”</a:t>
            </a:r>
          </a:p>
          <a:p>
            <a:pPr lvl="1">
              <a:spcBef>
                <a:spcPts val="0"/>
              </a:spcBef>
              <a:defRPr/>
            </a:pPr>
            <a:r>
              <a:rPr lang="en-US" kern="1200" dirty="0">
                <a:solidFill>
                  <a:prstClr val="black"/>
                </a:solidFill>
                <a:ea typeface="Times New Roman" panose="02020603050405020304" pitchFamily="18" charset="0"/>
              </a:rPr>
              <a:t>Separating aircraft by operational needs, aircraft configurations, and speeds</a:t>
            </a:r>
            <a:endParaRPr lang="en-US" b="1" kern="1200" dirty="0">
              <a:solidFill>
                <a:prstClr val="black"/>
              </a:solidFill>
              <a:ea typeface="Times New Roman" panose="02020603050405020304" pitchFamily="18" charset="0"/>
            </a:endParaRPr>
          </a:p>
          <a:p>
            <a:pPr lvl="1">
              <a:spcBef>
                <a:spcPts val="0"/>
              </a:spcBef>
              <a:defRPr/>
            </a:pPr>
            <a:r>
              <a:rPr lang="en-US" kern="1200" dirty="0">
                <a:solidFill>
                  <a:prstClr val="black"/>
                </a:solidFill>
                <a:ea typeface="Times New Roman" panose="02020603050405020304" pitchFamily="18" charset="0"/>
              </a:rPr>
              <a:t>E</a:t>
            </a:r>
            <a:r>
              <a:rPr lang="en-US" b="0" kern="1200" dirty="0">
                <a:solidFill>
                  <a:prstClr val="black"/>
                </a:solidFill>
                <a:ea typeface="Times New Roman" panose="02020603050405020304" pitchFamily="18" charset="0"/>
              </a:rPr>
              <a:t>nhancing avoidance of dissimilar aircraft</a:t>
            </a:r>
            <a:endParaRPr lang="en-US" sz="2800" kern="1200" dirty="0">
              <a:solidFill>
                <a:prstClr val="black"/>
              </a:solidFill>
              <a:ea typeface="+mn-ea"/>
              <a:cs typeface="Times New Roman" panose="02020603050405020304" pitchFamily="18" charset="0"/>
            </a:endParaRPr>
          </a:p>
          <a:p>
            <a:pPr marL="457200" lvl="1" indent="0">
              <a:spcBef>
                <a:spcPts val="0"/>
              </a:spcBef>
              <a:buNone/>
              <a:defRPr/>
            </a:pPr>
            <a:endParaRPr kumimoji="0" lang="en-US" sz="2000" b="0" i="0" u="none" strike="noStrike" kern="1200" cap="none" spc="0" normalizeH="0" baseline="0" noProof="0" dirty="0">
              <a:ln>
                <a:noFill/>
              </a:ln>
              <a:solidFill>
                <a:prstClr val="black"/>
              </a:solidFill>
              <a:effectLst/>
              <a:uLnTx/>
              <a:uFillTx/>
              <a:latin typeface="Arial"/>
              <a:ea typeface="+mn-ea"/>
              <a:cs typeface="Times New Roman" panose="02020603050405020304" pitchFamily="18" charset="0"/>
            </a:endParaRPr>
          </a:p>
          <a:p>
            <a:pPr marL="457200" lvl="1" indent="0">
              <a:spcBef>
                <a:spcPts val="0"/>
              </a:spcBef>
              <a:buNone/>
              <a:defRPr/>
            </a:pPr>
            <a:endParaRPr kumimoji="0" lang="en-US" sz="2000" b="0" i="0" u="none" strike="noStrike" kern="1200" cap="none" spc="0" normalizeH="0" baseline="0" noProof="0" dirty="0">
              <a:ln>
                <a:noFill/>
              </a:ln>
              <a:solidFill>
                <a:prstClr val="black"/>
              </a:solidFill>
              <a:effectLst/>
              <a:uLnTx/>
              <a:uFillTx/>
              <a:latin typeface="Arial"/>
              <a:ea typeface="+mn-ea"/>
              <a:cs typeface="Times New Roman" panose="02020603050405020304" pitchFamily="18" charset="0"/>
            </a:endParaRPr>
          </a:p>
          <a:p>
            <a:pPr marL="0" lvl="0" indent="0" fontAlgn="auto">
              <a:lnSpc>
                <a:spcPct val="90000"/>
              </a:lnSpc>
              <a:spcBef>
                <a:spcPts val="0"/>
              </a:spcBef>
              <a:spcAft>
                <a:spcPts val="0"/>
              </a:spcAft>
              <a:buNone/>
              <a:defRPr/>
            </a:pPr>
            <a:r>
              <a:rPr kumimoji="0" lang="en-US" sz="2000" b="0" i="0" u="none" strike="noStrike" kern="1200" cap="none" spc="0" normalizeH="0" baseline="0" noProof="0" dirty="0">
                <a:ln>
                  <a:noFill/>
                </a:ln>
                <a:solidFill>
                  <a:prstClr val="black"/>
                </a:solidFill>
                <a:effectLst/>
                <a:uLnTx/>
                <a:uFillTx/>
                <a:ea typeface="+mn-ea"/>
                <a:cs typeface="Times New Roman" panose="02020603050405020304" pitchFamily="18" charset="0"/>
              </a:rPr>
              <a:t>Regulation: § 91.126(b</a:t>
            </a:r>
            <a:r>
              <a:rPr lang="en-US" sz="2000" b="0" kern="1200" dirty="0">
                <a:solidFill>
                  <a:prstClr val="black"/>
                </a:solidFill>
                <a:cs typeface="Times New Roman" panose="02020603050405020304" pitchFamily="18" charset="0"/>
              </a:rPr>
              <a:t>)</a:t>
            </a:r>
            <a:endParaRPr lang="en-US" dirty="0"/>
          </a:p>
        </p:txBody>
      </p:sp>
      <p:sp>
        <p:nvSpPr>
          <p:cNvPr id="4" name="Slide Number Placeholder 3">
            <a:extLst>
              <a:ext uri="{FF2B5EF4-FFF2-40B4-BE49-F238E27FC236}">
                <a16:creationId xmlns:a16="http://schemas.microsoft.com/office/drawing/2014/main" id="{ECB99C10-1EAA-AE7E-FBF6-22948FEC5D9E}"/>
              </a:ext>
            </a:extLst>
          </p:cNvPr>
          <p:cNvSpPr>
            <a:spLocks noGrp="1"/>
          </p:cNvSpPr>
          <p:nvPr>
            <p:ph type="sldNum" sz="quarter" idx="4"/>
          </p:nvPr>
        </p:nvSpPr>
        <p:spPr/>
        <p:txBody>
          <a:bodyPr/>
          <a:lstStyle/>
          <a:p>
            <a:fld id="{74438B1A-AF1B-4C8B-993E-1BADE62A2451}" type="slidenum">
              <a:rPr lang="en-US" smtClean="0"/>
              <a:pPr/>
              <a:t>40</a:t>
            </a:fld>
            <a:endParaRPr lang="en-US"/>
          </a:p>
        </p:txBody>
      </p:sp>
    </p:spTree>
    <p:custDataLst>
      <p:tags r:id="rId1"/>
    </p:custDataLst>
    <p:extLst>
      <p:ext uri="{BB962C8B-B14F-4D97-AF65-F5344CB8AC3E}">
        <p14:creationId xmlns:p14="http://schemas.microsoft.com/office/powerpoint/2010/main" val="9169732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E8010-6553-83A2-3F59-5D10EF0471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BADA25-FF09-1207-AAA9-45C8B03FE799}"/>
              </a:ext>
            </a:extLst>
          </p:cNvPr>
          <p:cNvSpPr>
            <a:spLocks noGrp="1"/>
          </p:cNvSpPr>
          <p:nvPr>
            <p:ph type="title"/>
          </p:nvPr>
        </p:nvSpPr>
        <p:spPr>
          <a:xfrm>
            <a:off x="495300" y="349250"/>
            <a:ext cx="8472488" cy="609600"/>
          </a:xfrm>
        </p:spPr>
        <p:txBody>
          <a:bodyPr/>
          <a:lstStyle/>
          <a:p>
            <a:pPr algn="ctr"/>
            <a:br>
              <a:rPr lang="en-US" sz="3400">
                <a:solidFill>
                  <a:schemeClr val="tx1"/>
                </a:solidFill>
                <a:cs typeface="Times New Roman" panose="02020603050405020304" pitchFamily="18" charset="0"/>
              </a:rPr>
            </a:br>
            <a:r>
              <a:rPr lang="en-US" sz="3400">
                <a:solidFill>
                  <a:schemeClr val="tx1"/>
                </a:solidFill>
                <a:cs typeface="Times New Roman" panose="02020603050405020304" pitchFamily="18" charset="0"/>
              </a:rPr>
              <a:t>Changes to Part 91 – Flight Operations</a:t>
            </a:r>
            <a:endParaRPr lang="en-US">
              <a:solidFill>
                <a:schemeClr val="tx1"/>
              </a:solidFill>
            </a:endParaRPr>
          </a:p>
        </p:txBody>
      </p:sp>
      <p:sp>
        <p:nvSpPr>
          <p:cNvPr id="3" name="Content Placeholder 2">
            <a:extLst>
              <a:ext uri="{FF2B5EF4-FFF2-40B4-BE49-F238E27FC236}">
                <a16:creationId xmlns:a16="http://schemas.microsoft.com/office/drawing/2014/main" id="{07C57F5E-1306-5EE4-CE9D-BFFE2A70FEDF}"/>
              </a:ext>
            </a:extLst>
          </p:cNvPr>
          <p:cNvSpPr>
            <a:spLocks noGrp="1"/>
          </p:cNvSpPr>
          <p:nvPr>
            <p:ph idx="1"/>
          </p:nvPr>
        </p:nvSpPr>
        <p:spPr/>
        <p:txBody>
          <a:bodyPr/>
          <a:lstStyle/>
          <a:p>
            <a:pPr marL="0" indent="0">
              <a:spcBef>
                <a:spcPts val="0"/>
              </a:spcBef>
              <a:buNone/>
              <a:defRPr/>
            </a:pPr>
            <a:r>
              <a:rPr lang="en-US"/>
              <a:t>Tow-hitch installation​ </a:t>
            </a:r>
            <a:r>
              <a:rPr lang="en-US" b="0"/>
              <a:t>process is clarified for eligible aircraft towing gliders and unpowered ultralight vehicles. </a:t>
            </a:r>
          </a:p>
          <a:p>
            <a:pPr marL="0" lvl="0" indent="0" fontAlgn="auto">
              <a:lnSpc>
                <a:spcPct val="90000"/>
              </a:lnSpc>
              <a:spcBef>
                <a:spcPts val="0"/>
              </a:spcBef>
              <a:spcAft>
                <a:spcPts val="0"/>
              </a:spcAft>
              <a:buNone/>
              <a:defRPr/>
            </a:pPr>
            <a:endParaRPr kumimoji="0" lang="en-US" sz="2000" b="0" i="0" u="none" strike="noStrike" kern="1200" cap="none" spc="0" normalizeH="0" baseline="0" noProof="0">
              <a:ln>
                <a:noFill/>
              </a:ln>
              <a:solidFill>
                <a:prstClr val="black"/>
              </a:solidFill>
              <a:effectLst/>
              <a:uLnTx/>
              <a:uFillTx/>
              <a:ea typeface="+mn-ea"/>
              <a:cs typeface="Times New Roman" panose="02020603050405020304" pitchFamily="18" charset="0"/>
            </a:endParaRPr>
          </a:p>
          <a:p>
            <a:pPr lvl="1">
              <a:spcBef>
                <a:spcPts val="0"/>
              </a:spcBef>
              <a:defRPr/>
            </a:pPr>
            <a:r>
              <a:rPr lang="en-US" kern="1200">
                <a:solidFill>
                  <a:prstClr val="black"/>
                </a:solidFill>
                <a:ea typeface="Times New Roman" panose="02020603050405020304" pitchFamily="18" charset="0"/>
              </a:rPr>
              <a:t>Standard airworthiness certificate</a:t>
            </a:r>
          </a:p>
          <a:p>
            <a:pPr lvl="1">
              <a:spcBef>
                <a:spcPts val="0"/>
              </a:spcBef>
              <a:defRPr/>
            </a:pPr>
            <a:r>
              <a:rPr lang="en-US" b="0" kern="1200">
                <a:solidFill>
                  <a:prstClr val="black"/>
                </a:solidFill>
                <a:cs typeface="Times New Roman" panose="02020603050405020304" pitchFamily="18" charset="0"/>
              </a:rPr>
              <a:t>Special airworthiness certificate with type certificate</a:t>
            </a:r>
          </a:p>
          <a:p>
            <a:pPr lvl="1">
              <a:spcBef>
                <a:spcPts val="0"/>
              </a:spcBef>
              <a:defRPr/>
            </a:pPr>
            <a:r>
              <a:rPr lang="en-US" kern="1200">
                <a:solidFill>
                  <a:prstClr val="black"/>
                </a:solidFill>
                <a:cs typeface="Times New Roman" panose="02020603050405020304" pitchFamily="18" charset="0"/>
              </a:rPr>
              <a:t>Special airworthiness certificate without type certificate</a:t>
            </a:r>
          </a:p>
          <a:p>
            <a:pPr lvl="1">
              <a:spcBef>
                <a:spcPts val="0"/>
              </a:spcBef>
              <a:defRPr/>
            </a:pPr>
            <a:endParaRPr lang="en-US" sz="2000" kern="1200">
              <a:solidFill>
                <a:prstClr val="black"/>
              </a:solidFill>
              <a:cs typeface="Times New Roman" panose="02020603050405020304" pitchFamily="18" charset="0"/>
            </a:endParaRPr>
          </a:p>
          <a:p>
            <a:pPr lvl="1">
              <a:spcBef>
                <a:spcPts val="0"/>
              </a:spcBef>
              <a:defRPr/>
            </a:pPr>
            <a:endParaRPr lang="en-US" sz="2000" kern="1200">
              <a:solidFill>
                <a:prstClr val="black"/>
              </a:solidFill>
              <a:cs typeface="Times New Roman" panose="02020603050405020304" pitchFamily="18" charset="0"/>
            </a:endParaRPr>
          </a:p>
          <a:p>
            <a:pPr marL="0" lvl="0" indent="0" fontAlgn="auto">
              <a:lnSpc>
                <a:spcPct val="90000"/>
              </a:lnSpc>
              <a:spcBef>
                <a:spcPts val="0"/>
              </a:spcBef>
              <a:spcAft>
                <a:spcPts val="0"/>
              </a:spcAft>
              <a:buNone/>
              <a:defRPr/>
            </a:pPr>
            <a:r>
              <a:rPr kumimoji="0" lang="en-US" sz="2000" b="0" i="0" u="none" strike="noStrike" kern="1200" cap="none" spc="0" normalizeH="0" baseline="0" noProof="0">
                <a:ln>
                  <a:noFill/>
                </a:ln>
                <a:solidFill>
                  <a:prstClr val="black"/>
                </a:solidFill>
                <a:effectLst/>
                <a:uLnTx/>
                <a:uFillTx/>
                <a:ea typeface="+mn-ea"/>
                <a:cs typeface="Times New Roman" panose="02020603050405020304" pitchFamily="18" charset="0"/>
              </a:rPr>
              <a:t>Regulation: </a:t>
            </a:r>
            <a:r>
              <a:rPr lang="en-US" sz="2000" b="0" kern="1200">
                <a:solidFill>
                  <a:prstClr val="black"/>
                </a:solidFill>
                <a:cs typeface="Times New Roman" panose="02020603050405020304" pitchFamily="18" charset="0"/>
              </a:rPr>
              <a:t>§ 91.309(a)(2) </a:t>
            </a:r>
            <a:endParaRPr kumimoji="0" lang="en-US" sz="2000" b="0" i="0" u="none" strike="noStrike" kern="1200" cap="none" spc="0" normalizeH="0" baseline="0" noProof="0">
              <a:ln>
                <a:noFill/>
              </a:ln>
              <a:solidFill>
                <a:prstClr val="black"/>
              </a:solidFill>
              <a:effectLst/>
              <a:uLnTx/>
              <a:uFillTx/>
              <a:ea typeface="+mn-ea"/>
              <a:cs typeface="Times New Roman" panose="02020603050405020304" pitchFamily="18" charset="0"/>
            </a:endParaRPr>
          </a:p>
          <a:p>
            <a:endParaRPr lang="en-US"/>
          </a:p>
        </p:txBody>
      </p:sp>
      <p:sp>
        <p:nvSpPr>
          <p:cNvPr id="4" name="Slide Number Placeholder 3">
            <a:extLst>
              <a:ext uri="{FF2B5EF4-FFF2-40B4-BE49-F238E27FC236}">
                <a16:creationId xmlns:a16="http://schemas.microsoft.com/office/drawing/2014/main" id="{AE23A46B-CB17-33F2-6124-833C9F882443}"/>
              </a:ext>
            </a:extLst>
          </p:cNvPr>
          <p:cNvSpPr>
            <a:spLocks noGrp="1"/>
          </p:cNvSpPr>
          <p:nvPr>
            <p:ph type="sldNum" sz="quarter" idx="4"/>
          </p:nvPr>
        </p:nvSpPr>
        <p:spPr/>
        <p:txBody>
          <a:bodyPr/>
          <a:lstStyle/>
          <a:p>
            <a:fld id="{74438B1A-AF1B-4C8B-993E-1BADE62A2451}" type="slidenum">
              <a:rPr lang="en-US" smtClean="0"/>
              <a:pPr/>
              <a:t>41</a:t>
            </a:fld>
            <a:endParaRPr lang="en-US"/>
          </a:p>
        </p:txBody>
      </p:sp>
    </p:spTree>
    <p:custDataLst>
      <p:tags r:id="rId1"/>
    </p:custDataLst>
    <p:extLst>
      <p:ext uri="{BB962C8B-B14F-4D97-AF65-F5344CB8AC3E}">
        <p14:creationId xmlns:p14="http://schemas.microsoft.com/office/powerpoint/2010/main" val="35410713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80A63-9F6B-2E02-9E18-AB200DD3D293}"/>
              </a:ext>
            </a:extLst>
          </p:cNvPr>
          <p:cNvSpPr>
            <a:spLocks noGrp="1"/>
          </p:cNvSpPr>
          <p:nvPr>
            <p:ph type="title"/>
          </p:nvPr>
        </p:nvSpPr>
        <p:spPr/>
        <p:txBody>
          <a:bodyPr/>
          <a:lstStyle/>
          <a:p>
            <a:pPr algn="ctr"/>
            <a:br>
              <a:rPr lang="en-US" sz="3400">
                <a:solidFill>
                  <a:schemeClr val="tx1"/>
                </a:solidFill>
                <a:cs typeface="Times New Roman" panose="02020603050405020304" pitchFamily="18" charset="0"/>
              </a:rPr>
            </a:br>
            <a:br>
              <a:rPr lang="en-US" sz="3400">
                <a:solidFill>
                  <a:schemeClr val="tx1"/>
                </a:solidFill>
                <a:cs typeface="Times New Roman" panose="02020603050405020304" pitchFamily="18" charset="0"/>
              </a:rPr>
            </a:br>
            <a:r>
              <a:rPr lang="en-US" sz="3400">
                <a:solidFill>
                  <a:schemeClr val="tx1"/>
                </a:solidFill>
                <a:cs typeface="Times New Roman" panose="02020603050405020304" pitchFamily="18" charset="0"/>
              </a:rPr>
              <a:t>Changes to Part 91 – Flight Operations Effective Date July 24, 2026</a:t>
            </a:r>
            <a:br>
              <a:rPr lang="en-US" sz="3400">
                <a:solidFill>
                  <a:schemeClr val="tx1"/>
                </a:solidFill>
                <a:cs typeface="Times New Roman" panose="02020603050405020304" pitchFamily="18" charset="0"/>
              </a:rPr>
            </a:br>
            <a:endParaRPr lang="en-US" sz="3400">
              <a:solidFill>
                <a:schemeClr val="tx1"/>
              </a:solidFill>
            </a:endParaRPr>
          </a:p>
        </p:txBody>
      </p:sp>
      <p:sp>
        <p:nvSpPr>
          <p:cNvPr id="3" name="Content Placeholder 2">
            <a:extLst>
              <a:ext uri="{FF2B5EF4-FFF2-40B4-BE49-F238E27FC236}">
                <a16:creationId xmlns:a16="http://schemas.microsoft.com/office/drawing/2014/main" id="{9359A326-188A-FD6E-4AC1-021377AB1F66}"/>
              </a:ext>
            </a:extLst>
          </p:cNvPr>
          <p:cNvSpPr>
            <a:spLocks noGrp="1"/>
          </p:cNvSpPr>
          <p:nvPr>
            <p:ph idx="1"/>
          </p:nvPr>
        </p:nvSpPr>
        <p:spPr>
          <a:xfrm>
            <a:off x="495300" y="1508125"/>
            <a:ext cx="8405813" cy="4391025"/>
          </a:xfrm>
        </p:spPr>
        <p:txBody>
          <a:bodyPr/>
          <a:lstStyle/>
          <a:p>
            <a:pPr marL="0" indent="0">
              <a:buNone/>
            </a:pPr>
            <a:endParaRPr lang="en-US" sz="2000" b="0"/>
          </a:p>
          <a:p>
            <a:pPr marL="0" indent="0">
              <a:buNone/>
            </a:pPr>
            <a:r>
              <a:rPr lang="en-US" b="0"/>
              <a:t>Forthcoming part 91 rules and guidance changes to FAA Order 8130.2 (upcoming revision M) include </a:t>
            </a:r>
            <a:r>
              <a:rPr lang="en-US" b="0" kern="1200"/>
              <a:t>n</a:t>
            </a:r>
            <a:r>
              <a:rPr lang="en-US" sz="2800" b="0" kern="1200"/>
              <a:t>ew experimental aircraft operations:</a:t>
            </a:r>
          </a:p>
          <a:p>
            <a:pPr lvl="2" indent="-342900"/>
            <a:r>
              <a:rPr lang="en-US" sz="2800" kern="1200"/>
              <a:t>Densely populated areas</a:t>
            </a:r>
          </a:p>
          <a:p>
            <a:pPr lvl="2" indent="-342900"/>
            <a:r>
              <a:rPr lang="en-US" sz="2800" kern="1200"/>
              <a:t>Former military aircraft</a:t>
            </a:r>
          </a:p>
          <a:p>
            <a:pPr marL="0" indent="0">
              <a:buNone/>
            </a:pPr>
            <a:endParaRPr lang="en-US">
              <a:cs typeface="Arial"/>
            </a:endParaRPr>
          </a:p>
          <a:p>
            <a:pPr marL="0" indent="0">
              <a:buNone/>
            </a:pPr>
            <a:endParaRPr lang="en-US">
              <a:cs typeface="Arial"/>
            </a:endParaRPr>
          </a:p>
          <a:p>
            <a:pPr marL="0" indent="0">
              <a:buNone/>
            </a:pPr>
            <a:r>
              <a:rPr lang="en-US" sz="2000" b="0" kern="1200">
                <a:solidFill>
                  <a:prstClr val="black"/>
                </a:solidFill>
                <a:cs typeface="Times New Roman" panose="02020603050405020304" pitchFamily="18" charset="0"/>
              </a:rPr>
              <a:t>Regulation: § 91.319 and conforming amendments in § 21.191</a:t>
            </a:r>
            <a:endParaRPr lang="en-US">
              <a:cs typeface="Arial"/>
            </a:endParaRPr>
          </a:p>
        </p:txBody>
      </p:sp>
      <p:sp>
        <p:nvSpPr>
          <p:cNvPr id="4" name="Slide Number Placeholder 3">
            <a:extLst>
              <a:ext uri="{FF2B5EF4-FFF2-40B4-BE49-F238E27FC236}">
                <a16:creationId xmlns:a16="http://schemas.microsoft.com/office/drawing/2014/main" id="{67C36C8B-FAC8-BDC9-0A39-44A0B8677F19}"/>
              </a:ext>
            </a:extLst>
          </p:cNvPr>
          <p:cNvSpPr>
            <a:spLocks noGrp="1"/>
          </p:cNvSpPr>
          <p:nvPr>
            <p:ph type="sldNum" sz="quarter" idx="4"/>
          </p:nvPr>
        </p:nvSpPr>
        <p:spPr/>
        <p:txBody>
          <a:bodyPr/>
          <a:lstStyle/>
          <a:p>
            <a:fld id="{74438B1A-AF1B-4C8B-993E-1BADE62A2451}" type="slidenum">
              <a:rPr lang="en-US" smtClean="0"/>
              <a:pPr/>
              <a:t>42</a:t>
            </a:fld>
            <a:endParaRPr lang="en-US"/>
          </a:p>
        </p:txBody>
      </p:sp>
    </p:spTree>
    <p:custDataLst>
      <p:tags r:id="rId1"/>
    </p:custDataLst>
    <p:extLst>
      <p:ext uri="{BB962C8B-B14F-4D97-AF65-F5344CB8AC3E}">
        <p14:creationId xmlns:p14="http://schemas.microsoft.com/office/powerpoint/2010/main" val="3865125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801B0-4785-223E-CE78-4D76AE46A5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4CF081-F5A1-1327-2107-EA6F73CDA04B}"/>
              </a:ext>
            </a:extLst>
          </p:cNvPr>
          <p:cNvSpPr>
            <a:spLocks noGrp="1"/>
          </p:cNvSpPr>
          <p:nvPr>
            <p:ph type="title"/>
          </p:nvPr>
        </p:nvSpPr>
        <p:spPr/>
        <p:txBody>
          <a:bodyPr/>
          <a:lstStyle/>
          <a:p>
            <a:pPr algn="ctr"/>
            <a:br>
              <a:rPr lang="en-US" sz="3400">
                <a:solidFill>
                  <a:schemeClr val="tx1"/>
                </a:solidFill>
                <a:cs typeface="Times New Roman" panose="02020603050405020304" pitchFamily="18" charset="0"/>
              </a:rPr>
            </a:br>
            <a:br>
              <a:rPr lang="en-US" sz="3400">
                <a:solidFill>
                  <a:schemeClr val="tx1"/>
                </a:solidFill>
                <a:cs typeface="Times New Roman" panose="02020603050405020304" pitchFamily="18" charset="0"/>
              </a:rPr>
            </a:br>
            <a:r>
              <a:rPr lang="en-US" sz="3400">
                <a:solidFill>
                  <a:schemeClr val="tx1"/>
                </a:solidFill>
                <a:cs typeface="Times New Roman" panose="02020603050405020304" pitchFamily="18" charset="0"/>
              </a:rPr>
              <a:t>Changes to Part 91 – Flight Operations Effective Date July 24, 2026</a:t>
            </a:r>
            <a:br>
              <a:rPr lang="en-US" sz="3400">
                <a:solidFill>
                  <a:schemeClr val="tx1"/>
                </a:solidFill>
                <a:cs typeface="Times New Roman" panose="02020603050405020304" pitchFamily="18" charset="0"/>
              </a:rPr>
            </a:br>
            <a:endParaRPr lang="en-US" sz="3400">
              <a:solidFill>
                <a:schemeClr val="tx1"/>
              </a:solidFill>
            </a:endParaRPr>
          </a:p>
        </p:txBody>
      </p:sp>
      <p:sp>
        <p:nvSpPr>
          <p:cNvPr id="3" name="Content Placeholder 2">
            <a:extLst>
              <a:ext uri="{FF2B5EF4-FFF2-40B4-BE49-F238E27FC236}">
                <a16:creationId xmlns:a16="http://schemas.microsoft.com/office/drawing/2014/main" id="{474E7348-A0BA-8850-A279-DA7971A61FAD}"/>
              </a:ext>
            </a:extLst>
          </p:cNvPr>
          <p:cNvSpPr>
            <a:spLocks noGrp="1"/>
          </p:cNvSpPr>
          <p:nvPr>
            <p:ph idx="1"/>
          </p:nvPr>
        </p:nvSpPr>
        <p:spPr>
          <a:xfrm>
            <a:off x="495300" y="1508125"/>
            <a:ext cx="8405813" cy="4391025"/>
          </a:xfrm>
        </p:spPr>
        <p:txBody>
          <a:bodyPr/>
          <a:lstStyle/>
          <a:p>
            <a:pPr marL="0" lvl="1" indent="0">
              <a:buNone/>
            </a:pPr>
            <a:endParaRPr lang="en-US" sz="2000">
              <a:ea typeface="+mn-ea"/>
              <a:cs typeface="+mn-cs"/>
            </a:endParaRPr>
          </a:p>
          <a:p>
            <a:pPr marL="0" lvl="1" indent="0">
              <a:buNone/>
            </a:pPr>
            <a:r>
              <a:rPr lang="en-US" sz="2800">
                <a:ea typeface="+mn-ea"/>
                <a:cs typeface="+mn-cs"/>
              </a:rPr>
              <a:t>Forthcoming part 91 rules and guidance changes to FAA Order 8130.2 (upcoming revision M) include new flight operations:</a:t>
            </a:r>
          </a:p>
          <a:p>
            <a:pPr lvl="2" indent="-342900"/>
            <a:r>
              <a:rPr lang="en-US" sz="2800" kern="1200"/>
              <a:t>Restricted category aircraft</a:t>
            </a:r>
          </a:p>
          <a:p>
            <a:pPr lvl="2" indent="-342900"/>
            <a:r>
              <a:rPr lang="en-US" sz="2800" kern="1200"/>
              <a:t>Light-sport category aircraft</a:t>
            </a:r>
          </a:p>
          <a:p>
            <a:pPr lvl="2" indent="-342900"/>
            <a:r>
              <a:rPr lang="en-US" sz="2800" kern="1200"/>
              <a:t>Space support vehicle flights</a:t>
            </a:r>
          </a:p>
          <a:p>
            <a:pPr lvl="2" indent="-342900"/>
            <a:endParaRPr lang="en-US" sz="2400" kern="1200"/>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Arial"/>
                <a:ea typeface="+mn-ea"/>
                <a:cs typeface="Times New Roman" panose="02020603050405020304" pitchFamily="18" charset="0"/>
              </a:rPr>
              <a:t>Regulation: § 91.313, § 91.327, § 91.331</a:t>
            </a:r>
            <a:endParaRPr lang="en-US">
              <a:cs typeface="Arial"/>
            </a:endParaRPr>
          </a:p>
        </p:txBody>
      </p:sp>
      <p:sp>
        <p:nvSpPr>
          <p:cNvPr id="4" name="Slide Number Placeholder 3">
            <a:extLst>
              <a:ext uri="{FF2B5EF4-FFF2-40B4-BE49-F238E27FC236}">
                <a16:creationId xmlns:a16="http://schemas.microsoft.com/office/drawing/2014/main" id="{6131718B-B742-99EB-BFEE-C1CAEC18FD1C}"/>
              </a:ext>
            </a:extLst>
          </p:cNvPr>
          <p:cNvSpPr>
            <a:spLocks noGrp="1"/>
          </p:cNvSpPr>
          <p:nvPr>
            <p:ph type="sldNum" sz="quarter" idx="4"/>
          </p:nvPr>
        </p:nvSpPr>
        <p:spPr/>
        <p:txBody>
          <a:bodyPr/>
          <a:lstStyle/>
          <a:p>
            <a:fld id="{74438B1A-AF1B-4C8B-993E-1BADE62A2451}" type="slidenum">
              <a:rPr lang="en-US" smtClean="0"/>
              <a:pPr/>
              <a:t>43</a:t>
            </a:fld>
            <a:endParaRPr lang="en-US"/>
          </a:p>
        </p:txBody>
      </p:sp>
    </p:spTree>
    <p:custDataLst>
      <p:tags r:id="rId1"/>
    </p:custDataLst>
    <p:extLst>
      <p:ext uri="{BB962C8B-B14F-4D97-AF65-F5344CB8AC3E}">
        <p14:creationId xmlns:p14="http://schemas.microsoft.com/office/powerpoint/2010/main" val="7498688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ABC3C-D6F4-3764-51A0-3E4DC895C7BD}"/>
              </a:ext>
            </a:extLst>
          </p:cNvPr>
          <p:cNvSpPr>
            <a:spLocks noGrp="1"/>
          </p:cNvSpPr>
          <p:nvPr>
            <p:ph type="title"/>
          </p:nvPr>
        </p:nvSpPr>
        <p:spPr>
          <a:xfrm>
            <a:off x="167148" y="226142"/>
            <a:ext cx="8976852" cy="973393"/>
          </a:xfrm>
        </p:spPr>
        <p:txBody>
          <a:bodyPr/>
          <a:lstStyle/>
          <a:p>
            <a:r>
              <a:rPr lang="en-US">
                <a:solidFill>
                  <a:schemeClr val="tx1"/>
                </a:solidFill>
              </a:rPr>
              <a:t>MOSAIC Rule/Guidance References </a:t>
            </a:r>
          </a:p>
        </p:txBody>
      </p:sp>
      <p:sp>
        <p:nvSpPr>
          <p:cNvPr id="3" name="Content Placeholder 2">
            <a:extLst>
              <a:ext uri="{FF2B5EF4-FFF2-40B4-BE49-F238E27FC236}">
                <a16:creationId xmlns:a16="http://schemas.microsoft.com/office/drawing/2014/main" id="{13270BD2-55A0-95F7-84C0-77BB00FE2EB7}"/>
              </a:ext>
            </a:extLst>
          </p:cNvPr>
          <p:cNvSpPr>
            <a:spLocks noGrp="1"/>
          </p:cNvSpPr>
          <p:nvPr>
            <p:ph idx="1"/>
          </p:nvPr>
        </p:nvSpPr>
        <p:spPr>
          <a:xfrm>
            <a:off x="495300" y="1386347"/>
            <a:ext cx="8050213" cy="4758814"/>
          </a:xfrm>
        </p:spPr>
        <p:txBody>
          <a:bodyPr/>
          <a:lstStyle/>
          <a:p>
            <a:r>
              <a:rPr lang="en-US" sz="1800" b="0">
                <a:ea typeface="Calibri" panose="020F0502020204030204" pitchFamily="34" charset="0"/>
                <a:cs typeface="Times New Roman" panose="02020603050405020304" pitchFamily="18" charset="0"/>
              </a:rPr>
              <a:t>To view the complete Modernization of Special Airworthiness Certification (MOSAIC) Final Rule use this link: </a:t>
            </a:r>
          </a:p>
          <a:p>
            <a:pPr lvl="1"/>
            <a:r>
              <a:rPr lang="en-US" sz="1600">
                <a:hlinkClick r:id="rId4"/>
              </a:rPr>
              <a:t>Federal Register : Modernization of Special Airworthiness Certification</a:t>
            </a:r>
            <a:endParaRPr lang="en-US" sz="1600" b="0">
              <a:ea typeface="Calibri" panose="020F0502020204030204" pitchFamily="34" charset="0"/>
              <a:cs typeface="Times New Roman" panose="02020603050405020304" pitchFamily="18" charset="0"/>
            </a:endParaRPr>
          </a:p>
          <a:p>
            <a:pPr marL="0" indent="0">
              <a:buNone/>
            </a:pPr>
            <a:endParaRPr lang="en-US" sz="1800" b="0">
              <a:ea typeface="Calibri" panose="020F0502020204030204" pitchFamily="34" charset="0"/>
              <a:cs typeface="Times New Roman" panose="02020603050405020304" pitchFamily="18" charset="0"/>
            </a:endParaRPr>
          </a:p>
          <a:p>
            <a:r>
              <a:rPr lang="en-US" sz="1800" b="0">
                <a:ea typeface="Calibri" panose="020F0502020204030204" pitchFamily="34" charset="0"/>
                <a:cs typeface="Times New Roman" panose="02020603050405020304" pitchFamily="18" charset="0"/>
              </a:rPr>
              <a:t>Guidance documents:</a:t>
            </a:r>
            <a:br>
              <a:rPr lang="en-US" sz="1800" b="0">
                <a:ea typeface="Calibri" panose="020F0502020204030204" pitchFamily="34" charset="0"/>
                <a:cs typeface="Times New Roman" panose="02020603050405020304" pitchFamily="18" charset="0"/>
              </a:rPr>
            </a:br>
            <a:endParaRPr lang="en-US" sz="1800" b="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1800">
                <a:cs typeface="Times New Roman" panose="02020603050405020304" pitchFamily="18" charset="0"/>
              </a:rPr>
              <a:t>FAA Order 8900.1 Volume 5, Chapter 2, Sections 12 &amp; 24</a:t>
            </a:r>
          </a:p>
          <a:p>
            <a:pPr marL="457200" lvl="1" indent="0">
              <a:spcBef>
                <a:spcPts val="0"/>
              </a:spcBef>
              <a:buNone/>
            </a:pPr>
            <a:endParaRPr lang="en-US" sz="1800">
              <a:cs typeface="Times New Roman" panose="02020603050405020304" pitchFamily="18" charset="0"/>
            </a:endParaRPr>
          </a:p>
          <a:p>
            <a:pPr lvl="1">
              <a:spcBef>
                <a:spcPts val="0"/>
              </a:spcBef>
              <a:buFont typeface="Arial" panose="020B0604020202020204" pitchFamily="34" charset="0"/>
              <a:buChar char="•"/>
            </a:pPr>
            <a:r>
              <a:rPr lang="en-US" sz="1800">
                <a:cs typeface="Times New Roman" panose="02020603050405020304" pitchFamily="18" charset="0"/>
              </a:rPr>
              <a:t>AC 61-65K </a:t>
            </a:r>
            <a:r>
              <a:rPr lang="en-US" sz="1800" i="0">
                <a:effectLst/>
                <a:cs typeface="Times New Roman" panose="02020603050405020304" pitchFamily="18" charset="0"/>
              </a:rPr>
              <a:t>Certification: Pilots and Flight and Ground Instructors</a:t>
            </a:r>
          </a:p>
          <a:p>
            <a:pPr lvl="1">
              <a:spcBef>
                <a:spcPts val="0"/>
              </a:spcBef>
              <a:buFont typeface="Arial" panose="020B0604020202020204" pitchFamily="34" charset="0"/>
              <a:buChar char="•"/>
            </a:pPr>
            <a:endParaRPr lang="en-US" sz="1800" i="0">
              <a:effectLst/>
              <a:cs typeface="Times New Roman" panose="02020603050405020304" pitchFamily="18" charset="0"/>
            </a:endParaRPr>
          </a:p>
          <a:p>
            <a:pPr lvl="1">
              <a:spcBef>
                <a:spcPts val="0"/>
              </a:spcBef>
              <a:buFont typeface="Arial" panose="020B0604020202020204" pitchFamily="34" charset="0"/>
              <a:buChar char="•"/>
            </a:pPr>
            <a:r>
              <a:rPr lang="en-US" sz="1800">
                <a:cs typeface="Times New Roman"/>
              </a:rPr>
              <a:t>AC 61-146 Pilot Certification and Operations for Sport Pilots, Flight Instructors with a Sport Pilot Rating, and Simplified Flight Controls.  </a:t>
            </a:r>
          </a:p>
          <a:p>
            <a:pPr marL="457200" lvl="1" indent="0">
              <a:buNone/>
            </a:pPr>
            <a:br>
              <a:rPr lang="en-US" sz="1400" b="0">
                <a:ea typeface="Calibri" panose="020F0502020204030204" pitchFamily="34" charset="0"/>
                <a:cs typeface="Times New Roman" panose="02020603050405020304" pitchFamily="18" charset="0"/>
              </a:rPr>
            </a:br>
            <a:endParaRPr lang="en-US" sz="1400" b="0">
              <a:ea typeface="Calibri" panose="020F0502020204030204" pitchFamily="34" charset="0"/>
              <a:cs typeface="Times New Roman" panose="02020603050405020304" pitchFamily="18" charset="0"/>
            </a:endParaRPr>
          </a:p>
          <a:p>
            <a:endParaRPr lang="en-US" sz="1800" kern="100">
              <a:latin typeface="Aptos"/>
              <a:ea typeface="Aptos" panose="020B0004020202020204" pitchFamily="34" charset="0"/>
              <a:cs typeface="Times New Roman"/>
            </a:endParaRPr>
          </a:p>
          <a:p>
            <a:endParaRPr lang="en-US"/>
          </a:p>
        </p:txBody>
      </p:sp>
      <p:sp>
        <p:nvSpPr>
          <p:cNvPr id="4" name="Slide Number Placeholder 3">
            <a:extLst>
              <a:ext uri="{FF2B5EF4-FFF2-40B4-BE49-F238E27FC236}">
                <a16:creationId xmlns:a16="http://schemas.microsoft.com/office/drawing/2014/main" id="{D4D1A88B-2FD3-8011-685B-121E3E727826}"/>
              </a:ext>
            </a:extLst>
          </p:cNvPr>
          <p:cNvSpPr>
            <a:spLocks noGrp="1"/>
          </p:cNvSpPr>
          <p:nvPr>
            <p:ph type="sldNum" sz="quarter" idx="4"/>
          </p:nvPr>
        </p:nvSpPr>
        <p:spPr/>
        <p:txBody>
          <a:bodyPr/>
          <a:lstStyle/>
          <a:p>
            <a:fld id="{74438B1A-AF1B-4C8B-993E-1BADE62A2451}" type="slidenum">
              <a:rPr lang="en-US" smtClean="0"/>
              <a:pPr/>
              <a:t>44</a:t>
            </a:fld>
            <a:endParaRPr lang="en-US"/>
          </a:p>
        </p:txBody>
      </p:sp>
    </p:spTree>
    <p:custDataLst>
      <p:tags r:id="rId1"/>
    </p:custDataLst>
    <p:extLst>
      <p:ext uri="{BB962C8B-B14F-4D97-AF65-F5344CB8AC3E}">
        <p14:creationId xmlns:p14="http://schemas.microsoft.com/office/powerpoint/2010/main" val="24061070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28EA0-387A-219A-8BB1-30E9474BBBA3}"/>
              </a:ext>
            </a:extLst>
          </p:cNvPr>
          <p:cNvSpPr>
            <a:spLocks noGrp="1"/>
          </p:cNvSpPr>
          <p:nvPr>
            <p:ph type="title"/>
          </p:nvPr>
        </p:nvSpPr>
        <p:spPr/>
        <p:txBody>
          <a:bodyPr/>
          <a:lstStyle/>
          <a:p>
            <a:r>
              <a:rPr lang="en-US">
                <a:solidFill>
                  <a:schemeClr val="tx1"/>
                </a:solidFill>
              </a:rPr>
              <a:t>Contact Information </a:t>
            </a:r>
          </a:p>
        </p:txBody>
      </p:sp>
      <p:sp>
        <p:nvSpPr>
          <p:cNvPr id="3" name="Content Placeholder 2">
            <a:extLst>
              <a:ext uri="{FF2B5EF4-FFF2-40B4-BE49-F238E27FC236}">
                <a16:creationId xmlns:a16="http://schemas.microsoft.com/office/drawing/2014/main" id="{D8463B54-2FD0-D6AA-3502-E128070D81D7}"/>
              </a:ext>
            </a:extLst>
          </p:cNvPr>
          <p:cNvSpPr>
            <a:spLocks noGrp="1"/>
          </p:cNvSpPr>
          <p:nvPr>
            <p:ph idx="1"/>
          </p:nvPr>
        </p:nvSpPr>
        <p:spPr/>
        <p:txBody>
          <a:bodyPr/>
          <a:lstStyle/>
          <a:p>
            <a:r>
              <a:rPr lang="en-US" b="0"/>
              <a:t>If you have further questions, please email AFS 810 at:</a:t>
            </a:r>
          </a:p>
          <a:p>
            <a:r>
              <a:rPr lang="en-US" b="0">
                <a:hlinkClick r:id="rId4"/>
              </a:rPr>
              <a:t>9-afs-800-correspondence@faa.gov</a:t>
            </a:r>
            <a:r>
              <a:rPr lang="en-US" b="0"/>
              <a:t>.  </a:t>
            </a:r>
          </a:p>
          <a:p>
            <a:endParaRPr lang="en-US" b="0"/>
          </a:p>
          <a:p>
            <a:r>
              <a:rPr lang="en-US" b="0"/>
              <a:t>Please expect a 30 day turn around.</a:t>
            </a:r>
          </a:p>
          <a:p>
            <a:endParaRPr lang="en-US" b="0"/>
          </a:p>
          <a:p>
            <a:endParaRPr lang="en-US" b="0"/>
          </a:p>
        </p:txBody>
      </p:sp>
      <p:sp>
        <p:nvSpPr>
          <p:cNvPr id="4" name="Slide Number Placeholder 3">
            <a:extLst>
              <a:ext uri="{FF2B5EF4-FFF2-40B4-BE49-F238E27FC236}">
                <a16:creationId xmlns:a16="http://schemas.microsoft.com/office/drawing/2014/main" id="{A59B00C5-032D-940F-82BB-DEC6640E0FA2}"/>
              </a:ext>
            </a:extLst>
          </p:cNvPr>
          <p:cNvSpPr>
            <a:spLocks noGrp="1"/>
          </p:cNvSpPr>
          <p:nvPr>
            <p:ph type="sldNum" sz="quarter" idx="4"/>
          </p:nvPr>
        </p:nvSpPr>
        <p:spPr/>
        <p:txBody>
          <a:bodyPr/>
          <a:lstStyle/>
          <a:p>
            <a:fld id="{74438B1A-AF1B-4C8B-993E-1BADE62A2451}" type="slidenum">
              <a:rPr lang="en-US" smtClean="0"/>
              <a:pPr/>
              <a:t>45</a:t>
            </a:fld>
            <a:endParaRPr lang="en-US"/>
          </a:p>
        </p:txBody>
      </p:sp>
    </p:spTree>
    <p:custDataLst>
      <p:tags r:id="rId1"/>
    </p:custDataLst>
    <p:extLst>
      <p:ext uri="{BB962C8B-B14F-4D97-AF65-F5344CB8AC3E}">
        <p14:creationId xmlns:p14="http://schemas.microsoft.com/office/powerpoint/2010/main" val="33929388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07EB8A-5AA3-18F8-F879-398932D827A4}"/>
            </a:ext>
          </a:extLst>
        </p:cNvPr>
        <p:cNvGrpSpPr/>
        <p:nvPr/>
      </p:nvGrpSpPr>
      <p:grpSpPr>
        <a:xfrm>
          <a:off x="0" y="0"/>
          <a:ext cx="0" cy="0"/>
          <a:chOff x="0" y="0"/>
          <a:chExt cx="0" cy="0"/>
        </a:xfrm>
      </p:grpSpPr>
      <p:pic>
        <p:nvPicPr>
          <p:cNvPr id="4" name="Picture 8" descr="SLIDE SHOW COMPONENT">
            <a:extLst>
              <a:ext uri="{FF2B5EF4-FFF2-40B4-BE49-F238E27FC236}">
                <a16:creationId xmlns:a16="http://schemas.microsoft.com/office/drawing/2014/main" id="{DC69F9B2-2859-65FB-E54A-DF6AE1EA2AF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9375" r="19375"/>
          <a:stretch/>
        </p:blipFill>
        <p:spPr bwMode="auto">
          <a:xfrm>
            <a:off x="3447288" y="-178675"/>
            <a:ext cx="5696712" cy="685799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B21FDB1-9377-9D9F-4E64-EC7C36329EEE}"/>
              </a:ext>
            </a:extLst>
          </p:cNvPr>
          <p:cNvSpPr txBox="1"/>
          <p:nvPr/>
        </p:nvSpPr>
        <p:spPr bwMode="auto">
          <a:xfrm>
            <a:off x="146303" y="866172"/>
            <a:ext cx="3300985" cy="24191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b="1" i="0" u="none" strike="noStrike" kern="0" cap="none" spc="0" normalizeH="0" baseline="0" noProof="0">
                <a:ln>
                  <a:noFill/>
                </a:ln>
                <a:solidFill>
                  <a:srgbClr val="000000"/>
                </a:solidFill>
                <a:effectLst/>
                <a:uLnTx/>
                <a:uFillTx/>
                <a:latin typeface="Arial" panose="020B0604020202020204" pitchFamily="34" charset="0"/>
                <a:ea typeface="+mn-ea"/>
                <a:cs typeface="+mn-cs"/>
              </a:rPr>
              <a:t>Modernization of Special</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b="1" i="0" u="none" strike="noStrike" kern="0" cap="none" spc="0" normalizeH="0" baseline="0" noProof="0">
                <a:ln>
                  <a:noFill/>
                </a:ln>
                <a:solidFill>
                  <a:srgbClr val="000000"/>
                </a:solidFill>
                <a:effectLst/>
                <a:uLnTx/>
                <a:uFillTx/>
                <a:latin typeface="Arial" panose="020B0604020202020204" pitchFamily="34" charset="0"/>
                <a:ea typeface="+mn-ea"/>
                <a:cs typeface="+mn-cs"/>
              </a:rPr>
              <a:t>Airworthiness Certification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b="1" i="0" u="none" strike="noStrike" kern="0" cap="none" spc="0" normalizeH="0" baseline="0" noProof="0">
                <a:ln>
                  <a:noFill/>
                </a:ln>
                <a:solidFill>
                  <a:srgbClr val="000000"/>
                </a:solidFill>
                <a:effectLst/>
                <a:uLnTx/>
                <a:uFillTx/>
                <a:latin typeface="Arial" panose="020B0604020202020204" pitchFamily="34" charset="0"/>
                <a:ea typeface="+mn-ea"/>
                <a:cs typeface="+mn-cs"/>
              </a:rPr>
              <a:t>(MOSAIC)</a:t>
            </a:r>
            <a:endParaRPr lang="en-US" b="1" kern="0">
              <a:solidFill>
                <a:srgbClr val="000000"/>
              </a:solidFill>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sz="1800" b="1"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 name="Group 1080">
            <a:extLst>
              <a:ext uri="{FF2B5EF4-FFF2-40B4-BE49-F238E27FC236}">
                <a16:creationId xmlns:a16="http://schemas.microsoft.com/office/drawing/2014/main" id="{E3C4B72A-7643-737C-B037-154848796361}"/>
              </a:ext>
            </a:extLst>
          </p:cNvPr>
          <p:cNvGrpSpPr>
            <a:grpSpLocks/>
          </p:cNvGrpSpPr>
          <p:nvPr/>
        </p:nvGrpSpPr>
        <p:grpSpPr bwMode="auto">
          <a:xfrm>
            <a:off x="3639314" y="5840635"/>
            <a:ext cx="2454365" cy="745046"/>
            <a:chOff x="3700" y="171"/>
            <a:chExt cx="1824" cy="573"/>
          </a:xfrm>
        </p:grpSpPr>
        <p:pic>
          <p:nvPicPr>
            <p:cNvPr id="3" name="Picture 1079">
              <a:extLst>
                <a:ext uri="{FF2B5EF4-FFF2-40B4-BE49-F238E27FC236}">
                  <a16:creationId xmlns:a16="http://schemas.microsoft.com/office/drawing/2014/main" id="{09E5A04A-A450-FF81-5459-6F4DF46A317F}"/>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3700" y="171"/>
              <a:ext cx="573" cy="573"/>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 Box 1071">
              <a:extLst>
                <a:ext uri="{FF2B5EF4-FFF2-40B4-BE49-F238E27FC236}">
                  <a16:creationId xmlns:a16="http://schemas.microsoft.com/office/drawing/2014/main" id="{6013A0A6-AB14-A216-C555-CAEC8C571C41}"/>
                </a:ext>
              </a:extLst>
            </p:cNvPr>
            <p:cNvSpPr txBox="1">
              <a:spLocks noChangeArrowheads="1"/>
            </p:cNvSpPr>
            <p:nvPr userDrawn="1"/>
          </p:nvSpPr>
          <p:spPr bwMode="ltGray">
            <a:xfrm>
              <a:off x="4288" y="288"/>
              <a:ext cx="1236" cy="3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charset="0"/>
                  <a:ea typeface="+mn-ea"/>
                  <a:cs typeface="+mn-cs"/>
                </a:rPr>
                <a:t>Federal Aviation</a:t>
              </a:r>
            </a:p>
            <a:p>
              <a:pPr marL="0" marR="0" lvl="0" indent="0" algn="l" defTabSz="914400" rtl="0" eaLnBrk="1" fontAlgn="base" latinLnBrk="0" hangingPunct="1">
                <a:lnSpc>
                  <a:spcPct val="85000"/>
                </a:lnSpc>
                <a:spcBef>
                  <a:spcPct val="0"/>
                </a:spcBef>
                <a:spcAft>
                  <a:spcPct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charset="0"/>
                  <a:ea typeface="+mn-ea"/>
                  <a:cs typeface="+mn-cs"/>
                </a:rPr>
                <a:t>Administration</a:t>
              </a:r>
            </a:p>
          </p:txBody>
        </p:sp>
      </p:grpSp>
      <p:sp>
        <p:nvSpPr>
          <p:cNvPr id="6" name="Rectangle 5">
            <a:extLst>
              <a:ext uri="{FF2B5EF4-FFF2-40B4-BE49-F238E27FC236}">
                <a16:creationId xmlns:a16="http://schemas.microsoft.com/office/drawing/2014/main" id="{99253BCB-E40D-F058-FE95-F9CBEAC8F5C2}"/>
              </a:ext>
            </a:extLst>
          </p:cNvPr>
          <p:cNvSpPr/>
          <p:nvPr/>
        </p:nvSpPr>
        <p:spPr bwMode="auto">
          <a:xfrm>
            <a:off x="357352" y="3153103"/>
            <a:ext cx="1660634" cy="12297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Char char="•"/>
              <a:tabLst/>
            </a:pPr>
            <a:endParaRPr kumimoji="0" lang="en-US" sz="2400" b="0" i="0" u="none" strike="noStrike" cap="none" normalizeH="0" baseline="0">
              <a:ln>
                <a:noFill/>
              </a:ln>
              <a:solidFill>
                <a:schemeClr val="tx1"/>
              </a:solidFill>
              <a:effectLst/>
              <a:latin typeface="Arial" charset="0"/>
            </a:endParaRPr>
          </a:p>
        </p:txBody>
      </p:sp>
      <p:sp>
        <p:nvSpPr>
          <p:cNvPr id="7" name="Rectangle 6">
            <a:extLst>
              <a:ext uri="{FF2B5EF4-FFF2-40B4-BE49-F238E27FC236}">
                <a16:creationId xmlns:a16="http://schemas.microsoft.com/office/drawing/2014/main" id="{2AD61918-C39D-AFE8-8AC8-672C6755F98D}"/>
              </a:ext>
            </a:extLst>
          </p:cNvPr>
          <p:cNvSpPr/>
          <p:nvPr/>
        </p:nvSpPr>
        <p:spPr bwMode="auto">
          <a:xfrm>
            <a:off x="-2459421" y="3429000"/>
            <a:ext cx="1145628" cy="12297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Char char="•"/>
              <a:tabLst/>
            </a:pPr>
            <a:endParaRPr kumimoji="0" lang="en-US" sz="2400" b="0" i="0" u="none" strike="noStrike" cap="none" normalizeH="0" baseline="0">
              <a:ln>
                <a:noFill/>
              </a:ln>
              <a:solidFill>
                <a:schemeClr val="tx1"/>
              </a:solidFill>
              <a:effectLst/>
              <a:latin typeface="Arial" charset="0"/>
            </a:endParaRPr>
          </a:p>
        </p:txBody>
      </p:sp>
      <p:sp>
        <p:nvSpPr>
          <p:cNvPr id="9" name="Rectangle 8">
            <a:extLst>
              <a:ext uri="{FF2B5EF4-FFF2-40B4-BE49-F238E27FC236}">
                <a16:creationId xmlns:a16="http://schemas.microsoft.com/office/drawing/2014/main" id="{237267D1-45A5-6CF5-A816-AA1617EE0560}"/>
              </a:ext>
            </a:extLst>
          </p:cNvPr>
          <p:cNvSpPr/>
          <p:nvPr/>
        </p:nvSpPr>
        <p:spPr bwMode="auto">
          <a:xfrm>
            <a:off x="273269" y="3153103"/>
            <a:ext cx="2154621" cy="1505608"/>
          </a:xfrm>
          <a:prstGeom prst="rect">
            <a:avLst/>
          </a:prstGeom>
          <a:solidFill>
            <a:schemeClr val="bg1"/>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Char char="•"/>
              <a:tabLst/>
            </a:pPr>
            <a:endParaRPr kumimoji="0" lang="en-US" sz="2400" b="0" i="0" u="none" strike="noStrike" cap="none" normalizeH="0" baseline="0">
              <a:ln>
                <a:noFill/>
              </a:ln>
              <a:solidFill>
                <a:schemeClr val="tx1"/>
              </a:solidFill>
              <a:effectLst/>
              <a:latin typeface="Arial" charset="0"/>
            </a:endParaRPr>
          </a:p>
        </p:txBody>
      </p:sp>
    </p:spTree>
    <p:custDataLst>
      <p:tags r:id="rId1"/>
    </p:custDataLst>
    <p:extLst>
      <p:ext uri="{BB962C8B-B14F-4D97-AF65-F5344CB8AC3E}">
        <p14:creationId xmlns:p14="http://schemas.microsoft.com/office/powerpoint/2010/main" val="1492478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FB2CF1E-CFB4-B2BB-3905-A77DDB1F34AA}"/>
              </a:ext>
            </a:extLst>
          </p:cNvPr>
          <p:cNvSpPr>
            <a:spLocks noGrp="1"/>
          </p:cNvSpPr>
          <p:nvPr>
            <p:ph type="title"/>
          </p:nvPr>
        </p:nvSpPr>
        <p:spPr>
          <a:xfrm>
            <a:off x="428625" y="344488"/>
            <a:ext cx="8472488" cy="4117784"/>
          </a:xfrm>
        </p:spPr>
        <p:txBody>
          <a:bodyPr/>
          <a:lstStyle/>
          <a:p>
            <a:pPr algn="ctr"/>
            <a:r>
              <a:rPr lang="en-US">
                <a:solidFill>
                  <a:schemeClr val="tx1"/>
                </a:solidFill>
              </a:rPr>
              <a:t>MOSAIC Part 61 Changes </a:t>
            </a:r>
          </a:p>
        </p:txBody>
      </p:sp>
      <p:sp>
        <p:nvSpPr>
          <p:cNvPr id="4" name="Slide Number Placeholder 3">
            <a:extLst>
              <a:ext uri="{FF2B5EF4-FFF2-40B4-BE49-F238E27FC236}">
                <a16:creationId xmlns:a16="http://schemas.microsoft.com/office/drawing/2014/main" id="{EAC713D1-A2B7-1779-07AA-941D991CCF65}"/>
              </a:ext>
            </a:extLst>
          </p:cNvPr>
          <p:cNvSpPr>
            <a:spLocks noGrp="1"/>
          </p:cNvSpPr>
          <p:nvPr>
            <p:ph type="sldNum" sz="quarter" idx="12"/>
          </p:nvPr>
        </p:nvSpPr>
        <p:spPr>
          <a:prstGeom prst="rect">
            <a:avLst/>
          </a:prstGeom>
        </p:spPr>
        <p:txBody>
          <a:bodyPr/>
          <a:lstStyle/>
          <a:p>
            <a:fld id="{74438B1A-AF1B-4C8B-993E-1BADE62A2451}" type="slidenum">
              <a:rPr lang="en-US" smtClean="0"/>
              <a:pPr/>
              <a:t>5</a:t>
            </a:fld>
            <a:endParaRPr lang="en-US"/>
          </a:p>
        </p:txBody>
      </p:sp>
    </p:spTree>
    <p:custDataLst>
      <p:tags r:id="rId1"/>
    </p:custDataLst>
    <p:extLst>
      <p:ext uri="{BB962C8B-B14F-4D97-AF65-F5344CB8AC3E}">
        <p14:creationId xmlns:p14="http://schemas.microsoft.com/office/powerpoint/2010/main" val="3358305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24384" y="255839"/>
            <a:ext cx="8472488" cy="674626"/>
          </a:xfrm>
        </p:spPr>
        <p:txBody>
          <a:bodyPr/>
          <a:lstStyle/>
          <a:p>
            <a:r>
              <a:rPr lang="en-US" sz="2400" u="sng">
                <a:solidFill>
                  <a:schemeClr val="tx1"/>
                </a:solidFill>
              </a:rPr>
              <a:t>New Aircraft Limitations</a:t>
            </a:r>
            <a:r>
              <a:rPr lang="en-US" sz="2400">
                <a:solidFill>
                  <a:schemeClr val="tx1"/>
                </a:solidFill>
              </a:rPr>
              <a:t> for Sport Pilots</a:t>
            </a:r>
          </a:p>
        </p:txBody>
      </p:sp>
      <p:sp>
        <p:nvSpPr>
          <p:cNvPr id="80899" name="Rectangle 3"/>
          <p:cNvSpPr>
            <a:spLocks noGrp="1" noChangeArrowheads="1"/>
          </p:cNvSpPr>
          <p:nvPr>
            <p:ph idx="1"/>
          </p:nvPr>
        </p:nvSpPr>
        <p:spPr>
          <a:xfrm>
            <a:off x="424384" y="1064135"/>
            <a:ext cx="8101932" cy="4920698"/>
          </a:xfrm>
        </p:spPr>
        <p:txBody>
          <a:bodyPr/>
          <a:lstStyle/>
          <a:p>
            <a:pPr marL="0" indent="0">
              <a:buNone/>
            </a:pPr>
            <a:r>
              <a:rPr lang="en-US" sz="2000" b="0">
                <a:ea typeface="Calibri"/>
                <a:cs typeface="Times New Roman"/>
              </a:rPr>
              <a:t>The MOSAIC final rule removes “light-sport aircraft” definition from </a:t>
            </a:r>
            <a:br>
              <a:rPr lang="en-US" sz="2000" b="0">
                <a:ea typeface="Calibri" panose="020F0502020204030204" pitchFamily="34" charset="0"/>
                <a:cs typeface="Times New Roman" panose="02020603050405020304" pitchFamily="18" charset="0"/>
              </a:rPr>
            </a:br>
            <a:r>
              <a:rPr lang="en-US" sz="2000" b="0">
                <a:ea typeface="Calibri"/>
                <a:cs typeface="Times New Roman"/>
              </a:rPr>
              <a:t>14 CFR part 1.1. Revised aircraft design and performance limitations for sport pilots are listed in the new 14 CFR § 61.316. Here are some of the changes to the aircraft limitations:</a:t>
            </a:r>
          </a:p>
          <a:p>
            <a:endParaRPr lang="en-US" sz="2000" b="0" kern="100">
              <a:effectLst/>
              <a:ea typeface="Aptos" panose="020B0004020202020204" pitchFamily="34" charset="0"/>
              <a:cs typeface="Times New Roman" panose="02020603050405020304" pitchFamily="18" charset="0"/>
            </a:endParaRPr>
          </a:p>
          <a:p>
            <a:r>
              <a:rPr lang="en-US" sz="2000" b="0" kern="100">
                <a:effectLst/>
                <a:ea typeface="Aptos" panose="020B0004020202020204" pitchFamily="34" charset="0"/>
                <a:cs typeface="Times New Roman"/>
              </a:rPr>
              <a:t>Removal of the aircraft weight and speed limitation</a:t>
            </a:r>
            <a:r>
              <a:rPr lang="en-US" sz="2000" b="0" kern="100">
                <a:ea typeface="Aptos" panose="020B0004020202020204" pitchFamily="34" charset="0"/>
                <a:cs typeface="Times New Roman"/>
              </a:rPr>
              <a:t> </a:t>
            </a:r>
          </a:p>
          <a:p>
            <a:r>
              <a:rPr lang="en-US" sz="2000" b="0" kern="100">
                <a:ea typeface="Aptos" panose="020B0004020202020204" pitchFamily="34" charset="0"/>
                <a:cs typeface="Times New Roman"/>
              </a:rPr>
              <a:t>Use of any powerplant type except turbo-jet</a:t>
            </a:r>
          </a:p>
          <a:p>
            <a:r>
              <a:rPr lang="en-US" sz="2000" b="0" kern="100">
                <a:ea typeface="Aptos" panose="020B0004020202020204" pitchFamily="34" charset="0"/>
                <a:cs typeface="Times New Roman"/>
              </a:rPr>
              <a:t>New maximum Vs1 stall speed of 59 knots CAS for airplanes, flaps retracted</a:t>
            </a:r>
          </a:p>
          <a:p>
            <a:r>
              <a:rPr lang="en-US" sz="2000" b="0">
                <a:cs typeface="Times New Roman"/>
              </a:rPr>
              <a:t>Allows use of 4 seat airplanes, but retains 2 occupant limitation</a:t>
            </a:r>
            <a:r>
              <a:rPr lang="en-US" sz="2000" b="0" kern="100">
                <a:ea typeface="Aptos" panose="020B0004020202020204" pitchFamily="34" charset="0"/>
                <a:cs typeface="Times New Roman"/>
              </a:rPr>
              <a:t> </a:t>
            </a:r>
          </a:p>
          <a:p>
            <a:r>
              <a:rPr lang="en-US" sz="2000" b="0">
                <a:ea typeface="Calibri"/>
                <a:cs typeface="Times New Roman"/>
              </a:rPr>
              <a:t>Can operate aircraft with a retractable gear</a:t>
            </a:r>
          </a:p>
          <a:p>
            <a:r>
              <a:rPr lang="en-US" sz="2000" b="0">
                <a:ea typeface="Calibri"/>
                <a:cs typeface="Times New Roman"/>
              </a:rPr>
              <a:t>Can operate </a:t>
            </a:r>
            <a:r>
              <a:rPr lang="en-US" sz="2000" b="0" kern="100">
                <a:ea typeface="Calibri"/>
                <a:cs typeface="Times New Roman"/>
              </a:rPr>
              <a:t>a</a:t>
            </a:r>
            <a:r>
              <a:rPr lang="en-US" sz="2000" b="0" kern="100">
                <a:ea typeface="Aptos" panose="020B0004020202020204" pitchFamily="34" charset="0"/>
                <a:cs typeface="Times New Roman"/>
              </a:rPr>
              <a:t>irplanes with manual controllable pitch propeller </a:t>
            </a:r>
          </a:p>
          <a:p>
            <a:r>
              <a:rPr lang="en-US" sz="2000" b="0">
                <a:ea typeface="Calibri"/>
                <a:cs typeface="Times New Roman"/>
              </a:rPr>
              <a:t>New rotorcraft-helicopter privilege (only those equipped and certificated with the simplified flight controls designation)</a:t>
            </a:r>
          </a:p>
          <a:p>
            <a:pPr marL="0" indent="0">
              <a:buNone/>
            </a:pPr>
            <a:br>
              <a:rPr lang="en-US" sz="2000" b="0"/>
            </a:br>
            <a:endParaRPr lang="en-US" sz="2000" b="0">
              <a:solidFill>
                <a:srgbClr val="1D2F68"/>
              </a:solidFill>
            </a:endParaRPr>
          </a:p>
        </p:txBody>
      </p:sp>
      <p:sp>
        <p:nvSpPr>
          <p:cNvPr id="4" name="Slide Number Placeholder 5"/>
          <p:cNvSpPr>
            <a:spLocks noGrp="1"/>
          </p:cNvSpPr>
          <p:nvPr>
            <p:ph type="sldNum" sz="quarter" idx="4"/>
          </p:nvPr>
        </p:nvSpPr>
        <p:spPr>
          <a:xfrm>
            <a:off x="6636504" y="6248400"/>
            <a:ext cx="1905000" cy="457200"/>
          </a:xfrm>
        </p:spPr>
        <p:txBody>
          <a:bodyPr/>
          <a:lstStyle/>
          <a:p>
            <a:fld id="{B3B1794D-CE01-4982-8A1C-98D478D9AB49}" type="slidenum">
              <a:rPr lang="en-US"/>
              <a:pPr/>
              <a:t>6</a:t>
            </a:fld>
            <a:endParaRPr lang="en-US"/>
          </a:p>
        </p:txBody>
      </p:sp>
    </p:spTree>
    <p:custDataLst>
      <p:tags r:id="rId1"/>
    </p:custDataLst>
    <p:extLst>
      <p:ext uri="{BB962C8B-B14F-4D97-AF65-F5344CB8AC3E}">
        <p14:creationId xmlns:p14="http://schemas.microsoft.com/office/powerpoint/2010/main" val="163276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8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0899">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089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0899">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089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0899">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08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68E23-025A-65DB-F289-3D60FA97553F}"/>
              </a:ext>
            </a:extLst>
          </p:cNvPr>
          <p:cNvSpPr>
            <a:spLocks noGrp="1"/>
          </p:cNvSpPr>
          <p:nvPr>
            <p:ph type="title"/>
          </p:nvPr>
        </p:nvSpPr>
        <p:spPr/>
        <p:txBody>
          <a:bodyPr/>
          <a:lstStyle/>
          <a:p>
            <a:r>
              <a:rPr lang="en-US" sz="2800" u="sng">
                <a:solidFill>
                  <a:schemeClr val="tx1"/>
                </a:solidFill>
              </a:rPr>
              <a:t>New Aircraft Limitations</a:t>
            </a:r>
            <a:r>
              <a:rPr lang="en-US" sz="2800">
                <a:solidFill>
                  <a:schemeClr val="tx1"/>
                </a:solidFill>
              </a:rPr>
              <a:t> for Sport Pilots</a:t>
            </a:r>
          </a:p>
        </p:txBody>
      </p:sp>
      <p:sp>
        <p:nvSpPr>
          <p:cNvPr id="3" name="Content Placeholder 2">
            <a:extLst>
              <a:ext uri="{FF2B5EF4-FFF2-40B4-BE49-F238E27FC236}">
                <a16:creationId xmlns:a16="http://schemas.microsoft.com/office/drawing/2014/main" id="{418FF954-5220-B3DA-5166-433DE5E82910}"/>
              </a:ext>
            </a:extLst>
          </p:cNvPr>
          <p:cNvSpPr>
            <a:spLocks noGrp="1"/>
          </p:cNvSpPr>
          <p:nvPr>
            <p:ph idx="1"/>
          </p:nvPr>
        </p:nvSpPr>
        <p:spPr>
          <a:xfrm>
            <a:off x="428625" y="1233487"/>
            <a:ext cx="8050213" cy="4391025"/>
          </a:xfrm>
        </p:spPr>
        <p:txBody>
          <a:bodyPr/>
          <a:lstStyle/>
          <a:p>
            <a:r>
              <a:rPr lang="en-US" b="0" dirty="0">
                <a:ea typeface="Calibri"/>
                <a:cs typeface="Times New Roman"/>
              </a:rPr>
              <a:t>§ </a:t>
            </a:r>
            <a:r>
              <a:rPr lang="en-US" b="0" dirty="0"/>
              <a:t>61.316(a) If you hold a sport pilot certificate, you may act as pilot in command of an aircraft that, since its original certification…</a:t>
            </a:r>
          </a:p>
          <a:p>
            <a:endParaRPr lang="en-US" b="0" dirty="0"/>
          </a:p>
          <a:p>
            <a:r>
              <a:rPr lang="en-US" sz="2400" b="0" dirty="0"/>
              <a:t>“Since Original Certification” requirement:</a:t>
            </a:r>
            <a:endParaRPr lang="en-US" sz="2400" b="0" dirty="0">
              <a:cs typeface="Arial"/>
            </a:endParaRPr>
          </a:p>
          <a:p>
            <a:pPr lvl="1"/>
            <a:r>
              <a:rPr lang="en-US" dirty="0"/>
              <a:t>Modifications to aircraft to reduce the V</a:t>
            </a:r>
            <a:r>
              <a:rPr lang="en-US" sz="1400" dirty="0"/>
              <a:t>s1</a:t>
            </a:r>
            <a:r>
              <a:rPr lang="en-US" dirty="0"/>
              <a:t> speed </a:t>
            </a:r>
            <a:r>
              <a:rPr lang="en-US" i="1" dirty="0"/>
              <a:t>after</a:t>
            </a:r>
            <a:r>
              <a:rPr lang="en-US" dirty="0"/>
              <a:t> its original certification cannot qualify an airplane for sport pilot use.</a:t>
            </a:r>
          </a:p>
          <a:p>
            <a:pPr lvl="1"/>
            <a:r>
              <a:rPr lang="en-US" dirty="0"/>
              <a:t>Modifications to reduce seating capacity </a:t>
            </a:r>
            <a:r>
              <a:rPr lang="en-US" i="1" dirty="0"/>
              <a:t>after</a:t>
            </a:r>
            <a:r>
              <a:rPr lang="en-US" dirty="0"/>
              <a:t> its original certification cannot qualify for sport pilot use.</a:t>
            </a:r>
            <a:endParaRPr lang="en-US" dirty="0">
              <a:cs typeface="Arial"/>
            </a:endParaRPr>
          </a:p>
        </p:txBody>
      </p:sp>
      <p:sp>
        <p:nvSpPr>
          <p:cNvPr id="4" name="Slide Number Placeholder 3">
            <a:extLst>
              <a:ext uri="{FF2B5EF4-FFF2-40B4-BE49-F238E27FC236}">
                <a16:creationId xmlns:a16="http://schemas.microsoft.com/office/drawing/2014/main" id="{41BF1D5F-14A7-8669-0A04-8B8B8C8AF99E}"/>
              </a:ext>
            </a:extLst>
          </p:cNvPr>
          <p:cNvSpPr>
            <a:spLocks noGrp="1"/>
          </p:cNvSpPr>
          <p:nvPr>
            <p:ph type="sldNum" sz="quarter" idx="4"/>
          </p:nvPr>
        </p:nvSpPr>
        <p:spPr/>
        <p:txBody>
          <a:bodyPr/>
          <a:lstStyle/>
          <a:p>
            <a:fld id="{74438B1A-AF1B-4C8B-993E-1BADE62A2451}" type="slidenum">
              <a:rPr lang="en-US" smtClean="0"/>
              <a:pPr/>
              <a:t>7</a:t>
            </a:fld>
            <a:endParaRPr lang="en-US"/>
          </a:p>
        </p:txBody>
      </p:sp>
    </p:spTree>
    <p:custDataLst>
      <p:tags r:id="rId1"/>
    </p:custDataLst>
    <p:extLst>
      <p:ext uri="{BB962C8B-B14F-4D97-AF65-F5344CB8AC3E}">
        <p14:creationId xmlns:p14="http://schemas.microsoft.com/office/powerpoint/2010/main" val="3556820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5714-F25A-F571-0F94-E807A8B3D6CB}"/>
              </a:ext>
            </a:extLst>
          </p:cNvPr>
          <p:cNvSpPr>
            <a:spLocks noGrp="1"/>
          </p:cNvSpPr>
          <p:nvPr>
            <p:ph type="title"/>
          </p:nvPr>
        </p:nvSpPr>
        <p:spPr>
          <a:xfrm>
            <a:off x="428625" y="152400"/>
            <a:ext cx="8472488" cy="609600"/>
          </a:xfrm>
        </p:spPr>
        <p:txBody>
          <a:bodyPr/>
          <a:lstStyle/>
          <a:p>
            <a:r>
              <a:rPr lang="en-US" sz="3200" u="sng">
                <a:solidFill>
                  <a:schemeClr val="tx1"/>
                </a:solidFill>
              </a:rPr>
              <a:t>Separate</a:t>
            </a:r>
            <a:r>
              <a:rPr lang="en-US" sz="3200">
                <a:solidFill>
                  <a:schemeClr val="tx1"/>
                </a:solidFill>
              </a:rPr>
              <a:t> Stall Speed Limitations</a:t>
            </a:r>
          </a:p>
        </p:txBody>
      </p:sp>
      <p:sp>
        <p:nvSpPr>
          <p:cNvPr id="3" name="Content Placeholder 2">
            <a:extLst>
              <a:ext uri="{FF2B5EF4-FFF2-40B4-BE49-F238E27FC236}">
                <a16:creationId xmlns:a16="http://schemas.microsoft.com/office/drawing/2014/main" id="{ABCCF0BA-FD0A-02A4-5171-BE7782C1D1E8}"/>
              </a:ext>
            </a:extLst>
          </p:cNvPr>
          <p:cNvSpPr>
            <a:spLocks noGrp="1"/>
          </p:cNvSpPr>
          <p:nvPr>
            <p:ph idx="1"/>
          </p:nvPr>
        </p:nvSpPr>
        <p:spPr>
          <a:xfrm>
            <a:off x="1" y="762000"/>
            <a:ext cx="8901112" cy="5186390"/>
          </a:xfrm>
        </p:spPr>
        <p:txBody>
          <a:bodyPr/>
          <a:lstStyle/>
          <a:p>
            <a:pPr lvl="1">
              <a:buFont typeface="Arial" panose="020B0604020202020204" pitchFamily="34" charset="0"/>
              <a:buChar char="•"/>
            </a:pPr>
            <a:r>
              <a:rPr lang="en-US"/>
              <a:t>The pilot certification section of the final rule established a maximum Vs1 CAS stalling speed of 59 knots under </a:t>
            </a:r>
            <a:r>
              <a:rPr lang="en-US" b="1">
                <a:cs typeface="Arial"/>
              </a:rPr>
              <a:t>§ 61.316</a:t>
            </a:r>
            <a:r>
              <a:rPr lang="en-US"/>
              <a:t>, to </a:t>
            </a:r>
            <a:r>
              <a:rPr lang="en-US" i="1"/>
              <a:t>indirectly</a:t>
            </a:r>
            <a:r>
              <a:rPr lang="en-US"/>
              <a:t> limit the weight and cruise speed for </a:t>
            </a:r>
            <a:r>
              <a:rPr lang="en-US" b="1"/>
              <a:t>airplanes</a:t>
            </a:r>
            <a:r>
              <a:rPr lang="en-US"/>
              <a:t> that a sport pilot can operate without using a prescriptive weight limit</a:t>
            </a:r>
            <a:r>
              <a:rPr lang="en-US">
                <a:cs typeface="Arial"/>
              </a:rPr>
              <a:t>. </a:t>
            </a:r>
            <a:br>
              <a:rPr lang="en-US" sz="2000">
                <a:cs typeface="Arial"/>
              </a:rPr>
            </a:br>
            <a:endParaRPr lang="en-US" sz="2000">
              <a:cs typeface="Arial"/>
            </a:endParaRPr>
          </a:p>
          <a:p>
            <a:pPr lvl="1">
              <a:buFont typeface="Arial" panose="020B0604020202020204" pitchFamily="34" charset="0"/>
              <a:buChar char="•"/>
            </a:pPr>
            <a:r>
              <a:rPr lang="en-US"/>
              <a:t>The aircraft certification section adopted an independent 61 knot </a:t>
            </a:r>
            <a:r>
              <a:rPr lang="en-US" err="1"/>
              <a:t>Vso</a:t>
            </a:r>
            <a:r>
              <a:rPr lang="en-US"/>
              <a:t> maximum stalling speed limit for the certification of light-sport aircraft under </a:t>
            </a:r>
            <a:r>
              <a:rPr lang="en-US" b="1"/>
              <a:t>§ 22.100</a:t>
            </a:r>
            <a:r>
              <a:rPr lang="en-US"/>
              <a:t>. This allowed for a significant expansion of what aircraft can be certificated using consensus standards under part 21.</a:t>
            </a:r>
          </a:p>
          <a:p>
            <a:pPr marL="457200" lvl="1" indent="0">
              <a:buNone/>
            </a:pPr>
            <a:endParaRPr lang="en-US">
              <a:cs typeface="Arial"/>
            </a:endParaRPr>
          </a:p>
        </p:txBody>
      </p:sp>
      <p:sp>
        <p:nvSpPr>
          <p:cNvPr id="4" name="Slide Number Placeholder 3">
            <a:extLst>
              <a:ext uri="{FF2B5EF4-FFF2-40B4-BE49-F238E27FC236}">
                <a16:creationId xmlns:a16="http://schemas.microsoft.com/office/drawing/2014/main" id="{7781C98F-E265-ECF0-432B-FB207640A981}"/>
              </a:ext>
            </a:extLst>
          </p:cNvPr>
          <p:cNvSpPr>
            <a:spLocks noGrp="1"/>
          </p:cNvSpPr>
          <p:nvPr>
            <p:ph type="sldNum" sz="quarter" idx="4"/>
          </p:nvPr>
        </p:nvSpPr>
        <p:spPr/>
        <p:txBody>
          <a:bodyPr/>
          <a:lstStyle/>
          <a:p>
            <a:fld id="{74438B1A-AF1B-4C8B-993E-1BADE62A2451}" type="slidenum">
              <a:rPr lang="en-US" smtClean="0"/>
              <a:pPr/>
              <a:t>8</a:t>
            </a:fld>
            <a:endParaRPr lang="en-US"/>
          </a:p>
        </p:txBody>
      </p:sp>
    </p:spTree>
    <p:custDataLst>
      <p:tags r:id="rId1"/>
    </p:custDataLst>
    <p:extLst>
      <p:ext uri="{BB962C8B-B14F-4D97-AF65-F5344CB8AC3E}">
        <p14:creationId xmlns:p14="http://schemas.microsoft.com/office/powerpoint/2010/main" val="3840401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yellow airplane flying over a valley&#10;&#10;AI-generated content may be incorrect.">
            <a:extLst>
              <a:ext uri="{FF2B5EF4-FFF2-40B4-BE49-F238E27FC236}">
                <a16:creationId xmlns:a16="http://schemas.microsoft.com/office/drawing/2014/main" id="{0C14DEA3-1C62-CD76-D703-767A0C4D8F6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9982" y="0"/>
            <a:ext cx="7944035" cy="4448659"/>
          </a:xfrm>
        </p:spPr>
      </p:pic>
      <p:sp>
        <p:nvSpPr>
          <p:cNvPr id="4" name="Slide Number Placeholder 3">
            <a:extLst>
              <a:ext uri="{FF2B5EF4-FFF2-40B4-BE49-F238E27FC236}">
                <a16:creationId xmlns:a16="http://schemas.microsoft.com/office/drawing/2014/main" id="{B563C04D-2E37-9A02-A2D4-781CDB09591A}"/>
              </a:ext>
            </a:extLst>
          </p:cNvPr>
          <p:cNvSpPr>
            <a:spLocks noGrp="1"/>
          </p:cNvSpPr>
          <p:nvPr>
            <p:ph type="sldNum" sz="quarter" idx="4"/>
          </p:nvPr>
        </p:nvSpPr>
        <p:spPr/>
        <p:txBody>
          <a:bodyPr/>
          <a:lstStyle/>
          <a:p>
            <a:fld id="{74438B1A-AF1B-4C8B-993E-1BADE62A2451}" type="slidenum">
              <a:rPr lang="en-US" smtClean="0"/>
              <a:pPr/>
              <a:t>9</a:t>
            </a:fld>
            <a:endParaRPr lang="en-US"/>
          </a:p>
        </p:txBody>
      </p:sp>
      <p:sp>
        <p:nvSpPr>
          <p:cNvPr id="7" name="TextBox 6">
            <a:extLst>
              <a:ext uri="{FF2B5EF4-FFF2-40B4-BE49-F238E27FC236}">
                <a16:creationId xmlns:a16="http://schemas.microsoft.com/office/drawing/2014/main" id="{21301234-DBEE-2EEA-603C-C37EA94FEA4D}"/>
              </a:ext>
            </a:extLst>
          </p:cNvPr>
          <p:cNvSpPr txBox="1"/>
          <p:nvPr/>
        </p:nvSpPr>
        <p:spPr bwMode="auto">
          <a:xfrm>
            <a:off x="422723" y="4514941"/>
            <a:ext cx="1210588"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V</a:t>
            </a:r>
            <a:r>
              <a:rPr lang="en-US" sz="5400" b="1" baseline="-25000" dirty="0">
                <a:solidFill>
                  <a:srgbClr val="00B0F0"/>
                </a:solidFill>
              </a:rPr>
              <a:t>S1</a:t>
            </a:r>
          </a:p>
        </p:txBody>
      </p:sp>
      <p:sp>
        <p:nvSpPr>
          <p:cNvPr id="8" name="TextBox 7">
            <a:extLst>
              <a:ext uri="{FF2B5EF4-FFF2-40B4-BE49-F238E27FC236}">
                <a16:creationId xmlns:a16="http://schemas.microsoft.com/office/drawing/2014/main" id="{5A61B7AC-52FD-B21A-C4FE-211628A8EF80}"/>
              </a:ext>
            </a:extLst>
          </p:cNvPr>
          <p:cNvSpPr txBox="1"/>
          <p:nvPr/>
        </p:nvSpPr>
        <p:spPr bwMode="auto">
          <a:xfrm>
            <a:off x="5027309" y="4514941"/>
            <a:ext cx="131318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V</a:t>
            </a:r>
            <a:r>
              <a:rPr lang="en-US" sz="5400" b="1" baseline="-25000" dirty="0">
                <a:solidFill>
                  <a:srgbClr val="00B050"/>
                </a:solidFill>
              </a:rPr>
              <a:t>SO</a:t>
            </a:r>
          </a:p>
        </p:txBody>
      </p:sp>
      <p:sp>
        <p:nvSpPr>
          <p:cNvPr id="9" name="TextBox 8">
            <a:extLst>
              <a:ext uri="{FF2B5EF4-FFF2-40B4-BE49-F238E27FC236}">
                <a16:creationId xmlns:a16="http://schemas.microsoft.com/office/drawing/2014/main" id="{D9F7BFF8-A681-47CE-C9CF-6E7531B21E5F}"/>
              </a:ext>
            </a:extLst>
          </p:cNvPr>
          <p:cNvSpPr txBox="1"/>
          <p:nvPr/>
        </p:nvSpPr>
        <p:spPr bwMode="auto">
          <a:xfrm>
            <a:off x="405090" y="5349057"/>
            <a:ext cx="12282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F0"/>
                </a:solidFill>
              </a:rPr>
              <a:t>(Clean)</a:t>
            </a:r>
            <a:endParaRPr lang="en-US" b="1" baseline="-25000" dirty="0">
              <a:solidFill>
                <a:srgbClr val="00B0F0"/>
              </a:solidFill>
            </a:endParaRPr>
          </a:p>
        </p:txBody>
      </p:sp>
      <p:sp>
        <p:nvSpPr>
          <p:cNvPr id="10" name="TextBox 9">
            <a:extLst>
              <a:ext uri="{FF2B5EF4-FFF2-40B4-BE49-F238E27FC236}">
                <a16:creationId xmlns:a16="http://schemas.microsoft.com/office/drawing/2014/main" id="{FBE29B89-7898-D905-E707-052EFF32651C}"/>
              </a:ext>
            </a:extLst>
          </p:cNvPr>
          <p:cNvSpPr txBox="1"/>
          <p:nvPr/>
        </p:nvSpPr>
        <p:spPr bwMode="auto">
          <a:xfrm>
            <a:off x="4669038" y="5349057"/>
            <a:ext cx="202972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b="1" dirty="0">
                <a:solidFill>
                  <a:srgbClr val="00B050"/>
                </a:solidFill>
              </a:rPr>
              <a:t>(Configured)</a:t>
            </a:r>
            <a:endParaRPr lang="en-US" b="1" baseline="-25000" dirty="0">
              <a:solidFill>
                <a:srgbClr val="00B050"/>
              </a:solidFill>
            </a:endParaRPr>
          </a:p>
        </p:txBody>
      </p:sp>
      <p:sp>
        <p:nvSpPr>
          <p:cNvPr id="13" name="TextBox 12">
            <a:extLst>
              <a:ext uri="{FF2B5EF4-FFF2-40B4-BE49-F238E27FC236}">
                <a16:creationId xmlns:a16="http://schemas.microsoft.com/office/drawing/2014/main" id="{3992D36F-5165-B112-78C8-EB503C221334}"/>
              </a:ext>
            </a:extLst>
          </p:cNvPr>
          <p:cNvSpPr txBox="1"/>
          <p:nvPr/>
        </p:nvSpPr>
        <p:spPr bwMode="auto">
          <a:xfrm>
            <a:off x="1558781" y="4514941"/>
            <a:ext cx="241604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F0"/>
                </a:solidFill>
              </a:rPr>
              <a:t>61CAS</a:t>
            </a:r>
            <a:endParaRPr lang="en-US" sz="5400" b="1" baseline="-25000" dirty="0">
              <a:solidFill>
                <a:srgbClr val="00B0F0"/>
              </a:solidFill>
            </a:endParaRPr>
          </a:p>
        </p:txBody>
      </p:sp>
      <p:sp>
        <p:nvSpPr>
          <p:cNvPr id="14" name="TextBox 13">
            <a:extLst>
              <a:ext uri="{FF2B5EF4-FFF2-40B4-BE49-F238E27FC236}">
                <a16:creationId xmlns:a16="http://schemas.microsoft.com/office/drawing/2014/main" id="{C3C588B6-F228-573D-5F84-382DA99D1723}"/>
              </a:ext>
            </a:extLst>
          </p:cNvPr>
          <p:cNvSpPr txBox="1"/>
          <p:nvPr/>
        </p:nvSpPr>
        <p:spPr bwMode="auto">
          <a:xfrm>
            <a:off x="6238889" y="4514941"/>
            <a:ext cx="241604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0">
            <a:spAutoFit/>
          </a:bodyPr>
          <a:lstStyle/>
          <a:p>
            <a:pPr>
              <a:buFontTx/>
              <a:buNone/>
            </a:pPr>
            <a:r>
              <a:rPr lang="en-US" sz="5400" b="1" dirty="0">
                <a:solidFill>
                  <a:srgbClr val="00B050"/>
                </a:solidFill>
              </a:rPr>
              <a:t>52CAS</a:t>
            </a:r>
            <a:endParaRPr lang="en-US" sz="5400" b="1" baseline="-25000" dirty="0">
              <a:solidFill>
                <a:srgbClr val="00B050"/>
              </a:solidFill>
            </a:endParaRPr>
          </a:p>
        </p:txBody>
      </p:sp>
      <p:sp>
        <p:nvSpPr>
          <p:cNvPr id="15" name="TextBox 14">
            <a:extLst>
              <a:ext uri="{FF2B5EF4-FFF2-40B4-BE49-F238E27FC236}">
                <a16:creationId xmlns:a16="http://schemas.microsoft.com/office/drawing/2014/main" id="{EC8CE2A5-8A28-5B0E-95A8-4546FCEE3931}"/>
              </a:ext>
            </a:extLst>
          </p:cNvPr>
          <p:cNvSpPr txBox="1"/>
          <p:nvPr/>
        </p:nvSpPr>
        <p:spPr bwMode="auto">
          <a:xfrm>
            <a:off x="3523989" y="29620"/>
            <a:ext cx="2096023"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rtlCol="0">
            <a:spAutoFit/>
          </a:bodyPr>
          <a:lstStyle/>
          <a:p>
            <a:pPr algn="r">
              <a:buFontTx/>
              <a:buNone/>
            </a:pPr>
            <a:r>
              <a:rPr lang="en-US" sz="5400" b="1" dirty="0"/>
              <a:t>RV-10</a:t>
            </a:r>
            <a:endParaRPr lang="en-US" sz="5400" b="1" baseline="-25000" dirty="0"/>
          </a:p>
        </p:txBody>
      </p:sp>
    </p:spTree>
    <p:extLst>
      <p:ext uri="{BB962C8B-B14F-4D97-AF65-F5344CB8AC3E}">
        <p14:creationId xmlns:p14="http://schemas.microsoft.com/office/powerpoint/2010/main" val="27683189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4_CUSTOM DESIGN" val="QVu9gEM3"/>
  <p:tag name="ARTICULATE_DESIGN_ID_3_CUSTOM DESIGN" val="NyqlBIxS"/>
  <p:tag name="ARTICULATE_DESIGN_ID_1_CUSTOM DESIGN" val="DENngTuj"/>
  <p:tag name="ARTICULATE_SLIDE_THUMBNAIL_REFRESH" val="1"/>
  <p:tag name="ARTICULATE_SLIDE_COUNT" val="3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467F6944268B4E94985C3A159EB571" ma:contentTypeVersion="6" ma:contentTypeDescription="Create a new document." ma:contentTypeScope="" ma:versionID="568fbfabf59039756e2bf37f9685c977">
  <xsd:schema xmlns:xsd="http://www.w3.org/2001/XMLSchema" xmlns:xs="http://www.w3.org/2001/XMLSchema" xmlns:p="http://schemas.microsoft.com/office/2006/metadata/properties" xmlns:ns2="04289566-cf42-4ce7-aa7c-2469c3d4502e" targetNamespace="http://schemas.microsoft.com/office/2006/metadata/properties" ma:root="true" ma:fieldsID="c5398071c8ee7a1c4caf8bf43f512672" ns2:_="">
    <xsd:import namespace="04289566-cf42-4ce7-aa7c-2469c3d4502e"/>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289566-cf42-4ce7-aa7c-2469c3d4502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fals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04289566-cf42-4ce7-aa7c-2469c3d4502e">5YDFD77UPU3F-957023656-4296</_dlc_DocId>
    <_dlc_DocIdUrl xmlns="04289566-cf42-4ce7-aa7c-2469c3d4502e">
      <Url>https://avssp.faa.gov/avs/afsfaast/FAASTeamReps/_layouts/15/DocIdRedir.aspx?ID=5YDFD77UPU3F-957023656-4296</Url>
      <Description>5YDFD77UPU3F-957023656-4296</Description>
    </_dlc_DocIdUrl>
    <_dlc_DocIdPersistId xmlns="04289566-cf42-4ce7-aa7c-2469c3d4502e" xsi:nil="tru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707C67-D6D5-47DA-8CE1-9B7A9F1ED0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289566-cf42-4ce7-aa7c-2469c3d450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1B5E1D-A5BB-4DDF-9055-C96E3D5C3F09}">
  <ds:schemaRefs>
    <ds:schemaRef ds:uri="http://purl.org/dc/terms/"/>
    <ds:schemaRef ds:uri="http://www.w3.org/XML/1998/namespace"/>
    <ds:schemaRef ds:uri="http://purl.org/dc/dcmitype/"/>
    <ds:schemaRef ds:uri="http://purl.org/dc/elements/1.1/"/>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04289566-cf42-4ce7-aa7c-2469c3d4502e"/>
  </ds:schemaRefs>
</ds:datastoreItem>
</file>

<file path=customXml/itemProps3.xml><?xml version="1.0" encoding="utf-8"?>
<ds:datastoreItem xmlns:ds="http://schemas.openxmlformats.org/officeDocument/2006/customXml" ds:itemID="{087C39EF-DE56-4BDF-9C3A-A3296AC068DB}">
  <ds:schemaRefs>
    <ds:schemaRef ds:uri="http://schemas.microsoft.com/sharepoint/events"/>
  </ds:schemaRefs>
</ds:datastoreItem>
</file>

<file path=customXml/itemProps4.xml><?xml version="1.0" encoding="utf-8"?>
<ds:datastoreItem xmlns:ds="http://schemas.openxmlformats.org/officeDocument/2006/customXml" ds:itemID="{F5DB3824-D4E2-427D-8527-195B166B2C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1583</TotalTime>
  <Words>9440</Words>
  <Application>Microsoft Office PowerPoint</Application>
  <PresentationFormat>On-screen Show (4:3)</PresentationFormat>
  <Paragraphs>747</Paragraphs>
  <Slides>46</Slides>
  <Notes>42</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46</vt:i4>
      </vt:variant>
    </vt:vector>
  </HeadingPairs>
  <TitlesOfParts>
    <vt:vector size="59" baseType="lpstr">
      <vt:lpstr>ＭＳ Ｐゴシック</vt:lpstr>
      <vt:lpstr>ＭＳ Ｐゴシック</vt:lpstr>
      <vt:lpstr>Aptos</vt:lpstr>
      <vt:lpstr>Arial</vt:lpstr>
      <vt:lpstr>Calibri</vt:lpstr>
      <vt:lpstr>Helvetica Neue Medium</vt:lpstr>
      <vt:lpstr>Segoe UI</vt:lpstr>
      <vt:lpstr>Times New Roman</vt:lpstr>
      <vt:lpstr>Wingdings</vt:lpstr>
      <vt:lpstr>1_Custom Design</vt:lpstr>
      <vt:lpstr>2_Custom Design</vt:lpstr>
      <vt:lpstr>3_Custom Design</vt:lpstr>
      <vt:lpstr>4_Custom Design</vt:lpstr>
      <vt:lpstr>PowerPoint Presentation</vt:lpstr>
      <vt:lpstr>Overview </vt:lpstr>
      <vt:lpstr>MOSAIC Final Rule Pilot Certification Provisions  (14 CFR Part 61)</vt:lpstr>
      <vt:lpstr>MOSAIC Final Rule Dates</vt:lpstr>
      <vt:lpstr>MOSAIC Part 61 Changes </vt:lpstr>
      <vt:lpstr>New Aircraft Limitations for Sport Pilots</vt:lpstr>
      <vt:lpstr>New Aircraft Limitations for Sport Pilots</vt:lpstr>
      <vt:lpstr>Separate Stall Speed Limitations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Vs Speed Determination</vt:lpstr>
      <vt:lpstr>New Operational Privileges for Sport Pilots</vt:lpstr>
      <vt:lpstr>New Sport Pilot Night Operations Privilege § 61.329</vt:lpstr>
      <vt:lpstr>New Sport Pilot Night Operations Privilege</vt:lpstr>
      <vt:lpstr>New Sport Pilot Retractable Gear Operations Privilege</vt:lpstr>
      <vt:lpstr>New Sport Pilot Manual Pitch Propeller Privilege</vt:lpstr>
      <vt:lpstr>Subpart K CFI Limitations § 61.415</vt:lpstr>
      <vt:lpstr>New Sport Pilot CFI Night Operations Privilege § 61.415(n)</vt:lpstr>
      <vt:lpstr>Subpart K CFI Privileges § 61.413</vt:lpstr>
      <vt:lpstr>Sport pilot certificate privileges </vt:lpstr>
      <vt:lpstr>Sport pilot certificate privileges </vt:lpstr>
      <vt:lpstr>New Sport Pilot Rotorcraft-Helicopter Privilege</vt:lpstr>
      <vt:lpstr>Practical Test Required When Adding an Airplane or Helicopter Privilege</vt:lpstr>
      <vt:lpstr>Simplified Flight Controls Model-Specific Training and Instructor Endorsement Requirement</vt:lpstr>
      <vt:lpstr>Practical Tests conducted in Aircraft with Simplified Flight Controls Designation </vt:lpstr>
      <vt:lpstr>Training Requirements for Pilots Seeking to Operate Another Make and Model of Aircraft with a Simplified Flight Controls </vt:lpstr>
      <vt:lpstr>Inapplicability of Pilot Experience Credit in Simplified Flight Controls Aircraft</vt:lpstr>
      <vt:lpstr>Flight Instructor Required Training and Endorsement in a Simplified Flight Controls Aircraft</vt:lpstr>
      <vt:lpstr>Sport Pilot Provisions Retained Under MOSAIC</vt:lpstr>
      <vt:lpstr>MOSAIC Part 91 Changes </vt:lpstr>
      <vt:lpstr> Changes to Part 91 – Flight Operations Effective Date October 22, 2025</vt:lpstr>
      <vt:lpstr> Changes to Part 91 – Flight Operations </vt:lpstr>
      <vt:lpstr> Changes to Part 91 – Flight Operations</vt:lpstr>
      <vt:lpstr>  Changes to Part 91 – Flight Operations Effective Date July 24, 2026 </vt:lpstr>
      <vt:lpstr>  Changes to Part 91 – Flight Operations Effective Date July 24, 2026 </vt:lpstr>
      <vt:lpstr>MOSAIC Rule/Guidance References </vt:lpstr>
      <vt:lpstr>Contact Information </vt:lpstr>
      <vt:lpstr>PowerPoint Presentation</vt:lpstr>
    </vt:vector>
  </TitlesOfParts>
  <Company>FAA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MTONEY</dc:creator>
  <cp:lastModifiedBy>Seth Lake</cp:lastModifiedBy>
  <cp:revision>7</cp:revision>
  <dcterms:created xsi:type="dcterms:W3CDTF">2005-01-28T20:32:53Z</dcterms:created>
  <dcterms:modified xsi:type="dcterms:W3CDTF">2025-12-08T22:18:15Z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0x0101005E467F6944268B4E94985C3A159EB571</vt:lpwstr>
  </property>
  <property fmtid="{D5CDD505-2E9C-101B-9397-08002B2CF9AE}" pid="3" name="MediaServiceImageTags">
    <vt:lpwstr/>
  </property>
  <property fmtid="{D5CDD505-2E9C-101B-9397-08002B2CF9AE}" pid="4" name="ArticulateGUID">
    <vt:lpwstr>99816675-79B2-40F2-9B4B-93897989D74F</vt:lpwstr>
  </property>
  <property fmtid="{D5CDD505-2E9C-101B-9397-08002B2CF9AE}" pid="5" name="ArticulatePath">
    <vt:lpwstr>FAASTeam MOSAIC Pilot Certification Briefing</vt:lpwstr>
  </property>
  <property fmtid="{D5CDD505-2E9C-101B-9397-08002B2CF9AE}" pid="6" name="_dlc_DocIdItemGuid">
    <vt:lpwstr>18fdc187-6644-49da-b5c8-837b89116ab6</vt:lpwstr>
  </property>
</Properties>
</file>